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5"/>
  </p:notesMasterIdLst>
  <p:sldIdLst>
    <p:sldId id="298" r:id="rId2"/>
    <p:sldId id="257" r:id="rId3"/>
    <p:sldId id="299" r:id="rId4"/>
    <p:sldId id="256" r:id="rId5"/>
    <p:sldId id="270" r:id="rId6"/>
    <p:sldId id="296" r:id="rId7"/>
    <p:sldId id="294" r:id="rId8"/>
    <p:sldId id="269" r:id="rId9"/>
    <p:sldId id="259" r:id="rId10"/>
    <p:sldId id="260" r:id="rId11"/>
    <p:sldId id="272" r:id="rId12"/>
    <p:sldId id="287" r:id="rId13"/>
    <p:sldId id="288" r:id="rId14"/>
    <p:sldId id="289" r:id="rId15"/>
    <p:sldId id="290" r:id="rId16"/>
    <p:sldId id="291" r:id="rId17"/>
    <p:sldId id="273" r:id="rId18"/>
    <p:sldId id="277" r:id="rId19"/>
    <p:sldId id="282" r:id="rId20"/>
    <p:sldId id="283" r:id="rId21"/>
    <p:sldId id="281" r:id="rId22"/>
    <p:sldId id="293"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DE26"/>
    <a:srgbClr val="7F64DD"/>
    <a:srgbClr val="52762E"/>
    <a:srgbClr val="FF9748"/>
    <a:srgbClr val="0E2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16"/>
    <p:restoredTop sz="76733"/>
  </p:normalViewPr>
  <p:slideViewPr>
    <p:cSldViewPr snapToGrid="0" snapToObjects="1">
      <p:cViewPr varScale="1">
        <p:scale>
          <a:sx n="66" d="100"/>
          <a:sy n="66" d="100"/>
        </p:scale>
        <p:origin x="48" y="584"/>
      </p:cViewPr>
      <p:guideLst/>
    </p:cSldViewPr>
  </p:slideViewPr>
  <p:outlineViewPr>
    <p:cViewPr>
      <p:scale>
        <a:sx n="33" d="100"/>
        <a:sy n="33" d="100"/>
      </p:scale>
      <p:origin x="0" y="0"/>
    </p:cViewPr>
  </p:outlin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6076F-3CF7-2741-A1DC-8DBDD80704D3}" type="datetimeFigureOut">
              <a:rPr lang="en-US" smtClean="0"/>
              <a:t>9/3/21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78A24-3F11-504B-9FB3-6ACE26279EFF}" type="slidenum">
              <a:rPr lang="en-US" smtClean="0"/>
              <a:t>‹#›</a:t>
            </a:fld>
            <a:endParaRPr lang="en-US"/>
          </a:p>
        </p:txBody>
      </p:sp>
    </p:spTree>
    <p:extLst>
      <p:ext uri="{BB962C8B-B14F-4D97-AF65-F5344CB8AC3E}">
        <p14:creationId xmlns:p14="http://schemas.microsoft.com/office/powerpoint/2010/main" val="145556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body" idx="1"/>
          </p:nvPr>
        </p:nvSpPr>
        <p:spPr>
          <a:xfrm>
            <a:off x="685785" y="4343385"/>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400"/>
              <a:buNone/>
            </a:pPr>
            <a:endParaRPr dirty="0"/>
          </a:p>
        </p:txBody>
      </p:sp>
      <p:sp>
        <p:nvSpPr>
          <p:cNvPr id="36" name="Google Shape;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7876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12</a:t>
            </a:fld>
            <a:endParaRPr lang="en-US"/>
          </a:p>
        </p:txBody>
      </p:sp>
    </p:spTree>
    <p:extLst>
      <p:ext uri="{BB962C8B-B14F-4D97-AF65-F5344CB8AC3E}">
        <p14:creationId xmlns:p14="http://schemas.microsoft.com/office/powerpoint/2010/main" val="6992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13</a:t>
            </a:fld>
            <a:endParaRPr lang="en-US"/>
          </a:p>
        </p:txBody>
      </p:sp>
    </p:spTree>
    <p:extLst>
      <p:ext uri="{BB962C8B-B14F-4D97-AF65-F5344CB8AC3E}">
        <p14:creationId xmlns:p14="http://schemas.microsoft.com/office/powerpoint/2010/main" val="188889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14</a:t>
            </a:fld>
            <a:endParaRPr lang="en-US"/>
          </a:p>
        </p:txBody>
      </p:sp>
    </p:spTree>
    <p:extLst>
      <p:ext uri="{BB962C8B-B14F-4D97-AF65-F5344CB8AC3E}">
        <p14:creationId xmlns:p14="http://schemas.microsoft.com/office/powerpoint/2010/main" val="340448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15</a:t>
            </a:fld>
            <a:endParaRPr lang="en-US"/>
          </a:p>
        </p:txBody>
      </p:sp>
    </p:spTree>
    <p:extLst>
      <p:ext uri="{BB962C8B-B14F-4D97-AF65-F5344CB8AC3E}">
        <p14:creationId xmlns:p14="http://schemas.microsoft.com/office/powerpoint/2010/main" val="225865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16</a:t>
            </a:fld>
            <a:endParaRPr lang="en-US"/>
          </a:p>
        </p:txBody>
      </p:sp>
    </p:spTree>
    <p:extLst>
      <p:ext uri="{BB962C8B-B14F-4D97-AF65-F5344CB8AC3E}">
        <p14:creationId xmlns:p14="http://schemas.microsoft.com/office/powerpoint/2010/main" val="280889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17</a:t>
            </a:fld>
            <a:endParaRPr lang="en-US"/>
          </a:p>
        </p:txBody>
      </p:sp>
    </p:spTree>
    <p:extLst>
      <p:ext uri="{BB962C8B-B14F-4D97-AF65-F5344CB8AC3E}">
        <p14:creationId xmlns:p14="http://schemas.microsoft.com/office/powerpoint/2010/main" val="159923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18</a:t>
            </a:fld>
            <a:endParaRPr lang="en-US"/>
          </a:p>
        </p:txBody>
      </p:sp>
    </p:spTree>
    <p:extLst>
      <p:ext uri="{BB962C8B-B14F-4D97-AF65-F5344CB8AC3E}">
        <p14:creationId xmlns:p14="http://schemas.microsoft.com/office/powerpoint/2010/main" val="179054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19</a:t>
            </a:fld>
            <a:endParaRPr lang="en-US"/>
          </a:p>
        </p:txBody>
      </p:sp>
    </p:spTree>
    <p:extLst>
      <p:ext uri="{BB962C8B-B14F-4D97-AF65-F5344CB8AC3E}">
        <p14:creationId xmlns:p14="http://schemas.microsoft.com/office/powerpoint/2010/main" val="1011296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20</a:t>
            </a:fld>
            <a:endParaRPr lang="en-US"/>
          </a:p>
        </p:txBody>
      </p:sp>
    </p:spTree>
    <p:extLst>
      <p:ext uri="{BB962C8B-B14F-4D97-AF65-F5344CB8AC3E}">
        <p14:creationId xmlns:p14="http://schemas.microsoft.com/office/powerpoint/2010/main" val="216030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1778A24-3F11-504B-9FB3-6ACE26279EFF}" type="slidenum">
              <a:rPr lang="en-US" smtClean="0"/>
              <a:t>21</a:t>
            </a:fld>
            <a:endParaRPr lang="en-US"/>
          </a:p>
        </p:txBody>
      </p:sp>
    </p:spTree>
    <p:extLst>
      <p:ext uri="{BB962C8B-B14F-4D97-AF65-F5344CB8AC3E}">
        <p14:creationId xmlns:p14="http://schemas.microsoft.com/office/powerpoint/2010/main" val="64976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3</a:t>
            </a:fld>
            <a:endParaRPr lang="en-US"/>
          </a:p>
        </p:txBody>
      </p:sp>
    </p:spTree>
    <p:extLst>
      <p:ext uri="{BB962C8B-B14F-4D97-AF65-F5344CB8AC3E}">
        <p14:creationId xmlns:p14="http://schemas.microsoft.com/office/powerpoint/2010/main" val="2148116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22</a:t>
            </a:fld>
            <a:endParaRPr lang="en-US"/>
          </a:p>
        </p:txBody>
      </p:sp>
    </p:spTree>
    <p:extLst>
      <p:ext uri="{BB962C8B-B14F-4D97-AF65-F5344CB8AC3E}">
        <p14:creationId xmlns:p14="http://schemas.microsoft.com/office/powerpoint/2010/main" val="2962620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23</a:t>
            </a:fld>
            <a:endParaRPr lang="en-US"/>
          </a:p>
        </p:txBody>
      </p:sp>
    </p:spTree>
    <p:extLst>
      <p:ext uri="{BB962C8B-B14F-4D97-AF65-F5344CB8AC3E}">
        <p14:creationId xmlns:p14="http://schemas.microsoft.com/office/powerpoint/2010/main" val="35071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4</a:t>
            </a:fld>
            <a:endParaRPr lang="en-US"/>
          </a:p>
        </p:txBody>
      </p:sp>
    </p:spTree>
    <p:extLst>
      <p:ext uri="{BB962C8B-B14F-4D97-AF65-F5344CB8AC3E}">
        <p14:creationId xmlns:p14="http://schemas.microsoft.com/office/powerpoint/2010/main" val="421082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5"/>
          </p:nvPr>
        </p:nvSpPr>
        <p:spPr/>
        <p:txBody>
          <a:bodyPr/>
          <a:lstStyle/>
          <a:p>
            <a:fld id="{71778A24-3F11-504B-9FB3-6ACE26279EFF}" type="slidenum">
              <a:rPr lang="en-US" smtClean="0"/>
              <a:t>5</a:t>
            </a:fld>
            <a:endParaRPr lang="en-US"/>
          </a:p>
        </p:txBody>
      </p:sp>
    </p:spTree>
    <p:extLst>
      <p:ext uri="{BB962C8B-B14F-4D97-AF65-F5344CB8AC3E}">
        <p14:creationId xmlns:p14="http://schemas.microsoft.com/office/powerpoint/2010/main" val="267097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Chloe</a:t>
            </a:r>
          </a:p>
        </p:txBody>
      </p:sp>
      <p:sp>
        <p:nvSpPr>
          <p:cNvPr id="4" name="Slide Number Placeholder 3"/>
          <p:cNvSpPr>
            <a:spLocks noGrp="1"/>
          </p:cNvSpPr>
          <p:nvPr>
            <p:ph type="sldNum" sz="quarter" idx="5"/>
          </p:nvPr>
        </p:nvSpPr>
        <p:spPr/>
        <p:txBody>
          <a:bodyPr/>
          <a:lstStyle/>
          <a:p>
            <a:fld id="{71778A24-3F11-504B-9FB3-6ACE26279EFF}" type="slidenum">
              <a:rPr lang="en-US" smtClean="0"/>
              <a:t>6</a:t>
            </a:fld>
            <a:endParaRPr lang="en-US"/>
          </a:p>
        </p:txBody>
      </p:sp>
    </p:spTree>
    <p:extLst>
      <p:ext uri="{BB962C8B-B14F-4D97-AF65-F5344CB8AC3E}">
        <p14:creationId xmlns:p14="http://schemas.microsoft.com/office/powerpoint/2010/main" val="90009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PROUD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CANADA- half –completed – having spoken to employees and entrepreneurs. - now looking  for Employers  who employ disabled individuals to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BROADCASTABILITY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Waiting for ethics approval to select podcast participants</a:t>
            </a:r>
          </a:p>
          <a:p>
            <a:r>
              <a:rPr lang="en-US" dirty="0"/>
              <a:t>Beginning  selection of disabled entrepreneurs and workers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for interviews with indigenous individuals – in order to raise public awareness unique issues surrounding disability and indigeneity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8</a:t>
            </a:fld>
            <a:endParaRPr lang="en-US"/>
          </a:p>
        </p:txBody>
      </p:sp>
    </p:spTree>
    <p:extLst>
      <p:ext uri="{BB962C8B-B14F-4D97-AF65-F5344CB8AC3E}">
        <p14:creationId xmlns:p14="http://schemas.microsoft.com/office/powerpoint/2010/main" val="92807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BDEF321-BBF8-E846-93E3-6ECE8B1992A4}" type="slidenum">
              <a:rPr lang="en-CA" smtClean="0"/>
              <a:t>9</a:t>
            </a:fld>
            <a:endParaRPr lang="en-CA"/>
          </a:p>
        </p:txBody>
      </p:sp>
    </p:spTree>
    <p:extLst>
      <p:ext uri="{BB962C8B-B14F-4D97-AF65-F5344CB8AC3E}">
        <p14:creationId xmlns:p14="http://schemas.microsoft.com/office/powerpoint/2010/main" val="142528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10</a:t>
            </a:fld>
            <a:endParaRPr lang="en-US"/>
          </a:p>
        </p:txBody>
      </p:sp>
    </p:spTree>
    <p:extLst>
      <p:ext uri="{BB962C8B-B14F-4D97-AF65-F5344CB8AC3E}">
        <p14:creationId xmlns:p14="http://schemas.microsoft.com/office/powerpoint/2010/main" val="54128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1778A24-3F11-504B-9FB3-6ACE26279EFF}" type="slidenum">
              <a:rPr lang="en-US" smtClean="0"/>
              <a:t>11</a:t>
            </a:fld>
            <a:endParaRPr lang="en-US"/>
          </a:p>
        </p:txBody>
      </p:sp>
    </p:spTree>
    <p:extLst>
      <p:ext uri="{BB962C8B-B14F-4D97-AF65-F5344CB8AC3E}">
        <p14:creationId xmlns:p14="http://schemas.microsoft.com/office/powerpoint/2010/main" val="3030260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C381-279C-8442-955C-DB69952A02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28BD76-1F77-F848-98E1-3018518B5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FC2BC72-290A-6C42-8914-953BF78FAE5C}"/>
              </a:ext>
            </a:extLst>
          </p:cNvPr>
          <p:cNvSpPr>
            <a:spLocks noGrp="1"/>
          </p:cNvSpPr>
          <p:nvPr>
            <p:ph type="dt" sz="half" idx="10"/>
          </p:nvPr>
        </p:nvSpPr>
        <p:spPr/>
        <p:txBody>
          <a:bodyPr/>
          <a:lstStyle>
            <a:lvl1pPr>
              <a:defRPr/>
            </a:lvl1pPr>
          </a:lstStyle>
          <a:p>
            <a:r>
              <a:rPr lang="en-CA"/>
              <a:t>2 June 2021</a:t>
            </a:r>
            <a:endParaRPr lang="en-US" dirty="0"/>
          </a:p>
        </p:txBody>
      </p:sp>
      <p:sp>
        <p:nvSpPr>
          <p:cNvPr id="5" name="Footer Placeholder 4">
            <a:extLst>
              <a:ext uri="{FF2B5EF4-FFF2-40B4-BE49-F238E27FC236}">
                <a16:creationId xmlns:a16="http://schemas.microsoft.com/office/drawing/2014/main" id="{0518C527-3930-B446-B8E6-E8D6B127AD64}"/>
              </a:ext>
            </a:extLst>
          </p:cNvPr>
          <p:cNvSpPr>
            <a:spLocks noGrp="1"/>
          </p:cNvSpPr>
          <p:nvPr>
            <p:ph type="ftr" sz="quarter" idx="11"/>
          </p:nvPr>
        </p:nvSpPr>
        <p:spPr/>
        <p:txBody>
          <a:bodyPr/>
          <a:lstStyle>
            <a:lvl1pPr>
              <a:defRPr baseline="0">
                <a:solidFill>
                  <a:srgbClr val="7030A0"/>
                </a:solidFill>
              </a:defRPr>
            </a:lvl1pPr>
          </a:lstStyle>
          <a:p>
            <a:r>
              <a:rPr lang="en-US"/>
              <a:t>www.thePROUDproject.ca </a:t>
            </a:r>
            <a:endParaRPr lang="en-US" dirty="0"/>
          </a:p>
        </p:txBody>
      </p:sp>
      <p:sp>
        <p:nvSpPr>
          <p:cNvPr id="6" name="Slide Number Placeholder 5">
            <a:extLst>
              <a:ext uri="{FF2B5EF4-FFF2-40B4-BE49-F238E27FC236}">
                <a16:creationId xmlns:a16="http://schemas.microsoft.com/office/drawing/2014/main" id="{4D295EC2-D1F7-A949-AAAF-E9A6D24A0B42}"/>
              </a:ext>
            </a:extLst>
          </p:cNvPr>
          <p:cNvSpPr>
            <a:spLocks noGrp="1"/>
          </p:cNvSpPr>
          <p:nvPr>
            <p:ph type="sldNum" sz="quarter" idx="12"/>
          </p:nvPr>
        </p:nvSpPr>
        <p:spPr/>
        <p:txBody>
          <a:bodyPr/>
          <a:lstStyle/>
          <a:p>
            <a:endParaRPr lang="en-US" dirty="0"/>
          </a:p>
        </p:txBody>
      </p:sp>
      <p:pic>
        <p:nvPicPr>
          <p:cNvPr id="7" name="Picture 6">
            <a:extLst>
              <a:ext uri="{FF2B5EF4-FFF2-40B4-BE49-F238E27FC236}">
                <a16:creationId xmlns:a16="http://schemas.microsoft.com/office/drawing/2014/main" id="{8D39B8D3-205B-5242-905B-C5355E5A688B}"/>
              </a:ext>
            </a:extLst>
          </p:cNvPr>
          <p:cNvPicPr>
            <a:picLocks noChangeAspect="1"/>
          </p:cNvPicPr>
          <p:nvPr userDrawn="1"/>
        </p:nvPicPr>
        <p:blipFill>
          <a:blip r:embed="rId2"/>
          <a:stretch>
            <a:fillRect/>
          </a:stretch>
        </p:blipFill>
        <p:spPr>
          <a:xfrm>
            <a:off x="11157035" y="5960133"/>
            <a:ext cx="650874" cy="563643"/>
          </a:xfrm>
          <a:prstGeom prst="rect">
            <a:avLst/>
          </a:prstGeom>
        </p:spPr>
      </p:pic>
    </p:spTree>
    <p:extLst>
      <p:ext uri="{BB962C8B-B14F-4D97-AF65-F5344CB8AC3E}">
        <p14:creationId xmlns:p14="http://schemas.microsoft.com/office/powerpoint/2010/main" val="20674172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53DA-701C-C443-B243-95306E3955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A70077-8F55-A34F-BCBC-19FDBC549C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E3BB4-9091-FD48-8064-43FB7BAAE2AB}"/>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4B5354E9-561D-344F-9BB4-13BB21F79178}"/>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B19E3A78-9A46-7145-AFB9-D54910A29E40}"/>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7" name="Picture 6">
            <a:extLst>
              <a:ext uri="{FF2B5EF4-FFF2-40B4-BE49-F238E27FC236}">
                <a16:creationId xmlns:a16="http://schemas.microsoft.com/office/drawing/2014/main" id="{69436417-E74A-AA46-A537-9B9FD74EE207}"/>
              </a:ext>
            </a:extLst>
          </p:cNvPr>
          <p:cNvPicPr>
            <a:picLocks noChangeAspect="1"/>
          </p:cNvPicPr>
          <p:nvPr userDrawn="1"/>
        </p:nvPicPr>
        <p:blipFill>
          <a:blip r:embed="rId2"/>
          <a:stretch>
            <a:fillRect/>
          </a:stretch>
        </p:blipFill>
        <p:spPr>
          <a:xfrm>
            <a:off x="11160126" y="5797470"/>
            <a:ext cx="650874" cy="563643"/>
          </a:xfrm>
          <a:prstGeom prst="rect">
            <a:avLst/>
          </a:prstGeom>
        </p:spPr>
      </p:pic>
      <p:sp>
        <p:nvSpPr>
          <p:cNvPr id="8" name="Slide Number Placeholder 5">
            <a:extLst>
              <a:ext uri="{FF2B5EF4-FFF2-40B4-BE49-F238E27FC236}">
                <a16:creationId xmlns:a16="http://schemas.microsoft.com/office/drawing/2014/main" id="{EEEC8CAE-57F4-5D4E-AA31-05B7BBE41EE9}"/>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4C9963-FD2B-8F4B-8106-5431D68810C4}" type="slidenum">
              <a:rPr lang="en-US" smtClean="0"/>
              <a:pPr/>
              <a:t>‹#›</a:t>
            </a:fld>
            <a:endParaRPr lang="en-US"/>
          </a:p>
        </p:txBody>
      </p:sp>
    </p:spTree>
    <p:extLst>
      <p:ext uri="{BB962C8B-B14F-4D97-AF65-F5344CB8AC3E}">
        <p14:creationId xmlns:p14="http://schemas.microsoft.com/office/powerpoint/2010/main" val="410713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70D8F-FAC2-C743-A175-61A2B054B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DD8718-A652-4D44-AF10-E9AD4A6F3B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97CB5-2721-5846-8289-42EC9D36A430}"/>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BF65E041-33B1-E844-B734-224A1299FDEC}"/>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17358806-D035-2F42-9EBA-ECEAE45A1F59}"/>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7" name="Picture 6">
            <a:extLst>
              <a:ext uri="{FF2B5EF4-FFF2-40B4-BE49-F238E27FC236}">
                <a16:creationId xmlns:a16="http://schemas.microsoft.com/office/drawing/2014/main" id="{A59D4B44-D29E-C24D-AC08-C3AF16567EA8}"/>
              </a:ext>
            </a:extLst>
          </p:cNvPr>
          <p:cNvPicPr>
            <a:picLocks noChangeAspect="1"/>
          </p:cNvPicPr>
          <p:nvPr userDrawn="1"/>
        </p:nvPicPr>
        <p:blipFill>
          <a:blip r:embed="rId2"/>
          <a:stretch>
            <a:fillRect/>
          </a:stretch>
        </p:blipFill>
        <p:spPr>
          <a:xfrm>
            <a:off x="11353800" y="5703013"/>
            <a:ext cx="650874" cy="563643"/>
          </a:xfrm>
          <a:prstGeom prst="rect">
            <a:avLst/>
          </a:prstGeom>
        </p:spPr>
      </p:pic>
    </p:spTree>
    <p:extLst>
      <p:ext uri="{BB962C8B-B14F-4D97-AF65-F5344CB8AC3E}">
        <p14:creationId xmlns:p14="http://schemas.microsoft.com/office/powerpoint/2010/main" val="264322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0"/>
        <p:cNvGrpSpPr/>
        <p:nvPr/>
      </p:nvGrpSpPr>
      <p:grpSpPr>
        <a:xfrm>
          <a:off x="0" y="0"/>
          <a:ext cx="0" cy="0"/>
          <a:chOff x="0" y="0"/>
          <a:chExt cx="0" cy="0"/>
        </a:xfrm>
      </p:grpSpPr>
      <p:sp>
        <p:nvSpPr>
          <p:cNvPr id="11" name="Google Shape;11;p3"/>
          <p:cNvSpPr/>
          <p:nvPr/>
        </p:nvSpPr>
        <p:spPr>
          <a:xfrm>
            <a:off x="0" y="6262156"/>
            <a:ext cx="12192000" cy="596441"/>
          </a:xfrm>
          <a:prstGeom prst="rect">
            <a:avLst/>
          </a:prstGeom>
          <a:solidFill>
            <a:srgbClr val="E31937"/>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12" name="Google Shape;12;p3"/>
          <p:cNvPicPr preferRelativeResize="0"/>
          <p:nvPr/>
        </p:nvPicPr>
        <p:blipFill rotWithShape="1">
          <a:blip r:embed="rId2">
            <a:alphaModFix/>
          </a:blip>
          <a:srcRect/>
          <a:stretch/>
        </p:blipFill>
        <p:spPr>
          <a:xfrm>
            <a:off x="10415259" y="5278512"/>
            <a:ext cx="1455440" cy="1354217"/>
          </a:xfrm>
          <a:prstGeom prst="rect">
            <a:avLst/>
          </a:prstGeom>
          <a:noFill/>
          <a:ln>
            <a:noFill/>
          </a:ln>
        </p:spPr>
      </p:pic>
    </p:spTree>
    <p:extLst>
      <p:ext uri="{BB962C8B-B14F-4D97-AF65-F5344CB8AC3E}">
        <p14:creationId xmlns:p14="http://schemas.microsoft.com/office/powerpoint/2010/main" val="217593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1B89-742B-FE42-BD18-45CDAD28D6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D1ED0-C30F-4A42-8BAC-5BB562E86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F2B75-2DC7-404E-8B14-4023CED09A57}"/>
              </a:ext>
            </a:extLst>
          </p:cNvPr>
          <p:cNvSpPr>
            <a:spLocks noGrp="1"/>
          </p:cNvSpPr>
          <p:nvPr>
            <p:ph type="dt" sz="half" idx="10"/>
          </p:nvPr>
        </p:nvSpPr>
        <p:spPr/>
        <p:txBody>
          <a:bodyPr/>
          <a:lstStyle>
            <a:lvl1pPr>
              <a:defRPr baseline="0">
                <a:solidFill>
                  <a:schemeClr val="tx1"/>
                </a:solidFill>
              </a:defRPr>
            </a:lvl1pPr>
          </a:lstStyle>
          <a:p>
            <a:r>
              <a:rPr lang="en-CA"/>
              <a:t>2 June 2021</a:t>
            </a:r>
            <a:endParaRPr lang="en-US" dirty="0"/>
          </a:p>
        </p:txBody>
      </p:sp>
      <p:sp>
        <p:nvSpPr>
          <p:cNvPr id="5" name="Footer Placeholder 4">
            <a:extLst>
              <a:ext uri="{FF2B5EF4-FFF2-40B4-BE49-F238E27FC236}">
                <a16:creationId xmlns:a16="http://schemas.microsoft.com/office/drawing/2014/main" id="{E6488A23-4524-5E47-AA0C-CCB13607FE28}"/>
              </a:ext>
            </a:extLst>
          </p:cNvPr>
          <p:cNvSpPr>
            <a:spLocks noGrp="1"/>
          </p:cNvSpPr>
          <p:nvPr>
            <p:ph type="ftr" sz="quarter" idx="11"/>
          </p:nvPr>
        </p:nvSpPr>
        <p:spPr/>
        <p:txBody>
          <a:bodyPr/>
          <a:lstStyle>
            <a:lvl1pPr>
              <a:defRPr baseline="0">
                <a:solidFill>
                  <a:schemeClr val="tx1"/>
                </a:solidFill>
              </a:defRPr>
            </a:lvl1p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D56F4AEB-34D7-AE4A-B092-FAFC6A7FE3A8}"/>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8" name="Picture 7">
            <a:extLst>
              <a:ext uri="{FF2B5EF4-FFF2-40B4-BE49-F238E27FC236}">
                <a16:creationId xmlns:a16="http://schemas.microsoft.com/office/drawing/2014/main" id="{4D634BF9-8E50-F74D-912A-0C76A590710C}"/>
              </a:ext>
            </a:extLst>
          </p:cNvPr>
          <p:cNvPicPr>
            <a:picLocks noChangeAspect="1"/>
          </p:cNvPicPr>
          <p:nvPr userDrawn="1"/>
        </p:nvPicPr>
        <p:blipFill>
          <a:blip r:embed="rId2"/>
          <a:stretch>
            <a:fillRect/>
          </a:stretch>
        </p:blipFill>
        <p:spPr>
          <a:xfrm>
            <a:off x="11277748" y="6049691"/>
            <a:ext cx="609304" cy="524417"/>
          </a:xfrm>
          <a:prstGeom prst="rect">
            <a:avLst/>
          </a:prstGeom>
        </p:spPr>
      </p:pic>
    </p:spTree>
    <p:extLst>
      <p:ext uri="{BB962C8B-B14F-4D97-AF65-F5344CB8AC3E}">
        <p14:creationId xmlns:p14="http://schemas.microsoft.com/office/powerpoint/2010/main" val="16589661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F8E2-B755-2544-A630-C65FD1AA6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B8B0F-1413-1447-B650-09EE6C8FD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EA6FD-0BEC-E641-899F-986DCA001AFD}"/>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83BEFC09-7C4C-404F-8C58-FFF1D9B14C7F}"/>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F4C4CEA0-908E-6A47-A033-1D8FE191C6F0}"/>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7" name="Picture 6">
            <a:extLst>
              <a:ext uri="{FF2B5EF4-FFF2-40B4-BE49-F238E27FC236}">
                <a16:creationId xmlns:a16="http://schemas.microsoft.com/office/drawing/2014/main" id="{5C8086B5-9536-A24C-9AC8-A1C56F9E9541}"/>
              </a:ext>
            </a:extLst>
          </p:cNvPr>
          <p:cNvPicPr>
            <a:picLocks noChangeAspect="1"/>
          </p:cNvPicPr>
          <p:nvPr userDrawn="1"/>
        </p:nvPicPr>
        <p:blipFill>
          <a:blip r:embed="rId2"/>
          <a:stretch>
            <a:fillRect/>
          </a:stretch>
        </p:blipFill>
        <p:spPr>
          <a:xfrm>
            <a:off x="11160126" y="5792707"/>
            <a:ext cx="650874" cy="563643"/>
          </a:xfrm>
          <a:prstGeom prst="rect">
            <a:avLst/>
          </a:prstGeom>
        </p:spPr>
      </p:pic>
    </p:spTree>
    <p:extLst>
      <p:ext uri="{BB962C8B-B14F-4D97-AF65-F5344CB8AC3E}">
        <p14:creationId xmlns:p14="http://schemas.microsoft.com/office/powerpoint/2010/main" val="412237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50DE-BCEE-9745-AD53-2B02AD214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5202B1-4AD8-BC4F-8355-CD006E1594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12E4E3-604B-4845-B1A0-6B551E89EA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8713C7-5AE0-694D-A0B1-1370C8EC99A4}"/>
              </a:ext>
            </a:extLst>
          </p:cNvPr>
          <p:cNvSpPr>
            <a:spLocks noGrp="1"/>
          </p:cNvSpPr>
          <p:nvPr>
            <p:ph type="dt" sz="half" idx="10"/>
          </p:nvPr>
        </p:nvSpPr>
        <p:spPr/>
        <p:txBody>
          <a:bodyPr/>
          <a:lstStyle/>
          <a:p>
            <a:r>
              <a:rPr lang="en-CA"/>
              <a:t>2 June 2021</a:t>
            </a:r>
            <a:endParaRPr lang="en-US" dirty="0"/>
          </a:p>
        </p:txBody>
      </p:sp>
      <p:sp>
        <p:nvSpPr>
          <p:cNvPr id="6" name="Footer Placeholder 5">
            <a:extLst>
              <a:ext uri="{FF2B5EF4-FFF2-40B4-BE49-F238E27FC236}">
                <a16:creationId xmlns:a16="http://schemas.microsoft.com/office/drawing/2014/main" id="{985CE0A7-6069-1743-9E6B-6507C08775DB}"/>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7" name="Slide Number Placeholder 6">
            <a:extLst>
              <a:ext uri="{FF2B5EF4-FFF2-40B4-BE49-F238E27FC236}">
                <a16:creationId xmlns:a16="http://schemas.microsoft.com/office/drawing/2014/main" id="{7CD68278-E32E-A64F-BDB6-3651F3B4DCD7}"/>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8" name="Picture 7">
            <a:extLst>
              <a:ext uri="{FF2B5EF4-FFF2-40B4-BE49-F238E27FC236}">
                <a16:creationId xmlns:a16="http://schemas.microsoft.com/office/drawing/2014/main" id="{FCB4040F-FF2F-E34B-952E-BAEAF655597B}"/>
              </a:ext>
            </a:extLst>
          </p:cNvPr>
          <p:cNvPicPr>
            <a:picLocks noChangeAspect="1"/>
          </p:cNvPicPr>
          <p:nvPr userDrawn="1"/>
        </p:nvPicPr>
        <p:blipFill>
          <a:blip r:embed="rId2"/>
          <a:stretch>
            <a:fillRect/>
          </a:stretch>
        </p:blipFill>
        <p:spPr>
          <a:xfrm>
            <a:off x="11180763" y="5703013"/>
            <a:ext cx="650874" cy="563643"/>
          </a:xfrm>
          <a:prstGeom prst="rect">
            <a:avLst/>
          </a:prstGeom>
        </p:spPr>
      </p:pic>
    </p:spTree>
    <p:extLst>
      <p:ext uri="{BB962C8B-B14F-4D97-AF65-F5344CB8AC3E}">
        <p14:creationId xmlns:p14="http://schemas.microsoft.com/office/powerpoint/2010/main" val="115938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81F2-0A28-AA4B-B352-A8A72279F3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76BD63-AD28-DC48-B934-183A53692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964B6-E800-B246-80C9-25FDFE325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4E18E-95C9-2048-A834-1136599A3A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46FB8-20FE-FF4C-A7DC-C063385D15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34FDCD-6261-2341-8400-ADEDB9426DD0}"/>
              </a:ext>
            </a:extLst>
          </p:cNvPr>
          <p:cNvSpPr>
            <a:spLocks noGrp="1"/>
          </p:cNvSpPr>
          <p:nvPr>
            <p:ph type="dt" sz="half" idx="10"/>
          </p:nvPr>
        </p:nvSpPr>
        <p:spPr/>
        <p:txBody>
          <a:bodyPr/>
          <a:lstStyle/>
          <a:p>
            <a:r>
              <a:rPr lang="en-CA"/>
              <a:t>2 June 2021</a:t>
            </a:r>
            <a:endParaRPr lang="en-US" dirty="0"/>
          </a:p>
        </p:txBody>
      </p:sp>
      <p:sp>
        <p:nvSpPr>
          <p:cNvPr id="8" name="Footer Placeholder 7">
            <a:extLst>
              <a:ext uri="{FF2B5EF4-FFF2-40B4-BE49-F238E27FC236}">
                <a16:creationId xmlns:a16="http://schemas.microsoft.com/office/drawing/2014/main" id="{D64F7B28-577A-C847-825D-0B7D8B5B90DF}"/>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9" name="Slide Number Placeholder 8">
            <a:extLst>
              <a:ext uri="{FF2B5EF4-FFF2-40B4-BE49-F238E27FC236}">
                <a16:creationId xmlns:a16="http://schemas.microsoft.com/office/drawing/2014/main" id="{B1B408EE-008D-A14F-B4E0-53AA4A98DAEB}"/>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10" name="Picture 9">
            <a:extLst>
              <a:ext uri="{FF2B5EF4-FFF2-40B4-BE49-F238E27FC236}">
                <a16:creationId xmlns:a16="http://schemas.microsoft.com/office/drawing/2014/main" id="{CF8EACE3-1079-2A4E-A3BC-637686F06539}"/>
              </a:ext>
            </a:extLst>
          </p:cNvPr>
          <p:cNvPicPr>
            <a:picLocks noChangeAspect="1"/>
          </p:cNvPicPr>
          <p:nvPr userDrawn="1"/>
        </p:nvPicPr>
        <p:blipFill>
          <a:blip r:embed="rId2"/>
          <a:stretch>
            <a:fillRect/>
          </a:stretch>
        </p:blipFill>
        <p:spPr>
          <a:xfrm>
            <a:off x="11204576" y="5626020"/>
            <a:ext cx="650874" cy="563643"/>
          </a:xfrm>
          <a:prstGeom prst="rect">
            <a:avLst/>
          </a:prstGeom>
        </p:spPr>
      </p:pic>
    </p:spTree>
    <p:extLst>
      <p:ext uri="{BB962C8B-B14F-4D97-AF65-F5344CB8AC3E}">
        <p14:creationId xmlns:p14="http://schemas.microsoft.com/office/powerpoint/2010/main" val="170897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D70C-F57F-3B48-ADD0-F1B7E8C084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D1E7C9-C7F4-BB4F-91F1-870A928E0C21}"/>
              </a:ext>
            </a:extLst>
          </p:cNvPr>
          <p:cNvSpPr>
            <a:spLocks noGrp="1"/>
          </p:cNvSpPr>
          <p:nvPr>
            <p:ph type="dt" sz="half" idx="10"/>
          </p:nvPr>
        </p:nvSpPr>
        <p:spPr/>
        <p:txBody>
          <a:bodyPr/>
          <a:lstStyle/>
          <a:p>
            <a:r>
              <a:rPr lang="en-CA"/>
              <a:t>2 June 2021</a:t>
            </a:r>
            <a:endParaRPr lang="en-US" dirty="0"/>
          </a:p>
        </p:txBody>
      </p:sp>
      <p:sp>
        <p:nvSpPr>
          <p:cNvPr id="4" name="Footer Placeholder 3">
            <a:extLst>
              <a:ext uri="{FF2B5EF4-FFF2-40B4-BE49-F238E27FC236}">
                <a16:creationId xmlns:a16="http://schemas.microsoft.com/office/drawing/2014/main" id="{EC9883EB-35FA-AE4B-926A-20E86A10F0A8}"/>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5" name="Slide Number Placeholder 4">
            <a:extLst>
              <a:ext uri="{FF2B5EF4-FFF2-40B4-BE49-F238E27FC236}">
                <a16:creationId xmlns:a16="http://schemas.microsoft.com/office/drawing/2014/main" id="{296558C2-28B4-8245-863A-4826F7E00EDD}"/>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6" name="Picture 5">
            <a:extLst>
              <a:ext uri="{FF2B5EF4-FFF2-40B4-BE49-F238E27FC236}">
                <a16:creationId xmlns:a16="http://schemas.microsoft.com/office/drawing/2014/main" id="{578360E2-2C29-B241-9FAE-D20164112D54}"/>
              </a:ext>
            </a:extLst>
          </p:cNvPr>
          <p:cNvPicPr>
            <a:picLocks noChangeAspect="1"/>
          </p:cNvPicPr>
          <p:nvPr userDrawn="1"/>
        </p:nvPicPr>
        <p:blipFill>
          <a:blip r:embed="rId2"/>
          <a:stretch>
            <a:fillRect/>
          </a:stretch>
        </p:blipFill>
        <p:spPr>
          <a:xfrm>
            <a:off x="11160126" y="5792707"/>
            <a:ext cx="650874" cy="563643"/>
          </a:xfrm>
          <a:prstGeom prst="rect">
            <a:avLst/>
          </a:prstGeom>
        </p:spPr>
      </p:pic>
    </p:spTree>
    <p:extLst>
      <p:ext uri="{BB962C8B-B14F-4D97-AF65-F5344CB8AC3E}">
        <p14:creationId xmlns:p14="http://schemas.microsoft.com/office/powerpoint/2010/main" val="190594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FECED-D4EA-FC49-985B-1D6BDC049FBE}"/>
              </a:ext>
            </a:extLst>
          </p:cNvPr>
          <p:cNvSpPr>
            <a:spLocks noGrp="1"/>
          </p:cNvSpPr>
          <p:nvPr>
            <p:ph type="dt" sz="half" idx="10"/>
          </p:nvPr>
        </p:nvSpPr>
        <p:spPr/>
        <p:txBody>
          <a:bodyPr/>
          <a:lstStyle/>
          <a:p>
            <a:r>
              <a:rPr lang="en-CA"/>
              <a:t>2 June 2021</a:t>
            </a:r>
            <a:endParaRPr lang="en-US" dirty="0"/>
          </a:p>
        </p:txBody>
      </p:sp>
      <p:sp>
        <p:nvSpPr>
          <p:cNvPr id="3" name="Footer Placeholder 2">
            <a:extLst>
              <a:ext uri="{FF2B5EF4-FFF2-40B4-BE49-F238E27FC236}">
                <a16:creationId xmlns:a16="http://schemas.microsoft.com/office/drawing/2014/main" id="{51D95993-E2FB-B349-A208-70B111CA30E5}"/>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4" name="Slide Number Placeholder 3">
            <a:extLst>
              <a:ext uri="{FF2B5EF4-FFF2-40B4-BE49-F238E27FC236}">
                <a16:creationId xmlns:a16="http://schemas.microsoft.com/office/drawing/2014/main" id="{0059EEA2-AC6C-764E-B2DE-0A2B089E15C0}"/>
              </a:ext>
            </a:extLst>
          </p:cNvPr>
          <p:cNvSpPr>
            <a:spLocks noGrp="1"/>
          </p:cNvSpPr>
          <p:nvPr>
            <p:ph type="sldNum" sz="quarter" idx="12"/>
          </p:nvPr>
        </p:nvSpPr>
        <p:spPr/>
        <p:txBody>
          <a:bodyPr/>
          <a:lstStyle/>
          <a:p>
            <a:fld id="{B24C9963-FD2B-8F4B-8106-5431D68810C4}" type="slidenum">
              <a:rPr lang="en-US" smtClean="0"/>
              <a:t>‹#›</a:t>
            </a:fld>
            <a:endParaRPr lang="en-US" dirty="0"/>
          </a:p>
        </p:txBody>
      </p:sp>
      <p:pic>
        <p:nvPicPr>
          <p:cNvPr id="5" name="Picture 4">
            <a:extLst>
              <a:ext uri="{FF2B5EF4-FFF2-40B4-BE49-F238E27FC236}">
                <a16:creationId xmlns:a16="http://schemas.microsoft.com/office/drawing/2014/main" id="{EFF8DF7A-9B40-5341-A96B-5A17EB112EC8}"/>
              </a:ext>
            </a:extLst>
          </p:cNvPr>
          <p:cNvPicPr>
            <a:picLocks noChangeAspect="1"/>
          </p:cNvPicPr>
          <p:nvPr userDrawn="1"/>
        </p:nvPicPr>
        <p:blipFill>
          <a:blip r:embed="rId2"/>
          <a:stretch>
            <a:fillRect/>
          </a:stretch>
        </p:blipFill>
        <p:spPr>
          <a:xfrm>
            <a:off x="11353800" y="5792707"/>
            <a:ext cx="650874" cy="563643"/>
          </a:xfrm>
          <a:prstGeom prst="rect">
            <a:avLst/>
          </a:prstGeom>
        </p:spPr>
      </p:pic>
    </p:spTree>
    <p:extLst>
      <p:ext uri="{BB962C8B-B14F-4D97-AF65-F5344CB8AC3E}">
        <p14:creationId xmlns:p14="http://schemas.microsoft.com/office/powerpoint/2010/main" val="384675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3B1D-0A1C-B140-BF9C-D821EA4D5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7CF006-5818-CD42-8EFA-026E006A7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DA4B89-53B5-4C45-A569-5D115DCCD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DF804F-7952-AC4F-9039-942ACB2D85EB}"/>
              </a:ext>
            </a:extLst>
          </p:cNvPr>
          <p:cNvSpPr>
            <a:spLocks noGrp="1"/>
          </p:cNvSpPr>
          <p:nvPr>
            <p:ph type="dt" sz="half" idx="10"/>
          </p:nvPr>
        </p:nvSpPr>
        <p:spPr/>
        <p:txBody>
          <a:bodyPr/>
          <a:lstStyle/>
          <a:p>
            <a:r>
              <a:rPr lang="en-CA"/>
              <a:t>2 June 2021</a:t>
            </a:r>
            <a:endParaRPr lang="en-US" dirty="0"/>
          </a:p>
        </p:txBody>
      </p:sp>
      <p:sp>
        <p:nvSpPr>
          <p:cNvPr id="6" name="Footer Placeholder 5">
            <a:extLst>
              <a:ext uri="{FF2B5EF4-FFF2-40B4-BE49-F238E27FC236}">
                <a16:creationId xmlns:a16="http://schemas.microsoft.com/office/drawing/2014/main" id="{0A89FE28-5D73-CF46-92DF-25B954B13701}"/>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7" name="Slide Number Placeholder 6">
            <a:extLst>
              <a:ext uri="{FF2B5EF4-FFF2-40B4-BE49-F238E27FC236}">
                <a16:creationId xmlns:a16="http://schemas.microsoft.com/office/drawing/2014/main" id="{5D30D812-68E0-E249-9BC4-C84A58F3FA86}"/>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8" name="Picture 7">
            <a:extLst>
              <a:ext uri="{FF2B5EF4-FFF2-40B4-BE49-F238E27FC236}">
                <a16:creationId xmlns:a16="http://schemas.microsoft.com/office/drawing/2014/main" id="{C8B3BC55-2BE3-AD4D-B1D3-1B5C38C8C3B4}"/>
              </a:ext>
            </a:extLst>
          </p:cNvPr>
          <p:cNvPicPr>
            <a:picLocks noChangeAspect="1"/>
          </p:cNvPicPr>
          <p:nvPr userDrawn="1"/>
        </p:nvPicPr>
        <p:blipFill>
          <a:blip r:embed="rId2"/>
          <a:stretch>
            <a:fillRect/>
          </a:stretch>
        </p:blipFill>
        <p:spPr>
          <a:xfrm>
            <a:off x="11352212" y="5792707"/>
            <a:ext cx="650874" cy="563643"/>
          </a:xfrm>
          <a:prstGeom prst="rect">
            <a:avLst/>
          </a:prstGeom>
        </p:spPr>
      </p:pic>
    </p:spTree>
    <p:extLst>
      <p:ext uri="{BB962C8B-B14F-4D97-AF65-F5344CB8AC3E}">
        <p14:creationId xmlns:p14="http://schemas.microsoft.com/office/powerpoint/2010/main" val="41915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BBFC-0545-E249-866E-4E93ECA40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B19A7B-2A91-0149-BCCB-1F82E1D4B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30F1AF-ABBB-7E43-ACDD-52DFF0191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3BFB8-49A2-D84E-9742-583BA3868646}"/>
              </a:ext>
            </a:extLst>
          </p:cNvPr>
          <p:cNvSpPr>
            <a:spLocks noGrp="1"/>
          </p:cNvSpPr>
          <p:nvPr>
            <p:ph type="dt" sz="half" idx="10"/>
          </p:nvPr>
        </p:nvSpPr>
        <p:spPr/>
        <p:txBody>
          <a:bodyPr/>
          <a:lstStyle/>
          <a:p>
            <a:r>
              <a:rPr lang="en-CA"/>
              <a:t>2 June 2021</a:t>
            </a:r>
            <a:endParaRPr lang="en-US" dirty="0"/>
          </a:p>
        </p:txBody>
      </p:sp>
      <p:sp>
        <p:nvSpPr>
          <p:cNvPr id="6" name="Footer Placeholder 5">
            <a:extLst>
              <a:ext uri="{FF2B5EF4-FFF2-40B4-BE49-F238E27FC236}">
                <a16:creationId xmlns:a16="http://schemas.microsoft.com/office/drawing/2014/main" id="{8729CABE-E463-784F-80F9-358F6401BA87}"/>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7" name="Slide Number Placeholder 6">
            <a:extLst>
              <a:ext uri="{FF2B5EF4-FFF2-40B4-BE49-F238E27FC236}">
                <a16:creationId xmlns:a16="http://schemas.microsoft.com/office/drawing/2014/main" id="{442CD463-1378-AE43-880E-2123643B47DD}"/>
              </a:ext>
            </a:extLst>
          </p:cNvPr>
          <p:cNvSpPr>
            <a:spLocks noGrp="1"/>
          </p:cNvSpPr>
          <p:nvPr>
            <p:ph type="sldNum" sz="quarter" idx="12"/>
          </p:nvPr>
        </p:nvSpPr>
        <p:spPr/>
        <p:txBody>
          <a:bodyPr/>
          <a:lstStyle/>
          <a:p>
            <a:fld id="{B24C9963-FD2B-8F4B-8106-5431D68810C4}" type="slidenum">
              <a:rPr lang="en-US" smtClean="0"/>
              <a:t>‹#›</a:t>
            </a:fld>
            <a:endParaRPr lang="en-US"/>
          </a:p>
        </p:txBody>
      </p:sp>
      <p:pic>
        <p:nvPicPr>
          <p:cNvPr id="8" name="Picture 7">
            <a:extLst>
              <a:ext uri="{FF2B5EF4-FFF2-40B4-BE49-F238E27FC236}">
                <a16:creationId xmlns:a16="http://schemas.microsoft.com/office/drawing/2014/main" id="{D9D838EB-27D6-B44A-A800-8A3763A37CEB}"/>
              </a:ext>
            </a:extLst>
          </p:cNvPr>
          <p:cNvPicPr>
            <a:picLocks noChangeAspect="1"/>
          </p:cNvPicPr>
          <p:nvPr userDrawn="1"/>
        </p:nvPicPr>
        <p:blipFill>
          <a:blip r:embed="rId2"/>
          <a:stretch>
            <a:fillRect/>
          </a:stretch>
        </p:blipFill>
        <p:spPr>
          <a:xfrm>
            <a:off x="11352212" y="5861050"/>
            <a:ext cx="650874" cy="563643"/>
          </a:xfrm>
          <a:prstGeom prst="rect">
            <a:avLst/>
          </a:prstGeom>
        </p:spPr>
      </p:pic>
    </p:spTree>
    <p:extLst>
      <p:ext uri="{BB962C8B-B14F-4D97-AF65-F5344CB8AC3E}">
        <p14:creationId xmlns:p14="http://schemas.microsoft.com/office/powerpoint/2010/main" val="320931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64DD">
            <a:alpha val="2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D1808-0648-FF4C-A03E-CB8487C92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2DF467-38AB-5049-B334-C8379D44F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BD538-8D52-BB41-9676-6ED35F61C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a:t>2 June 2021</a:t>
            </a:r>
            <a:endParaRPr lang="en-US" dirty="0"/>
          </a:p>
        </p:txBody>
      </p:sp>
      <p:sp>
        <p:nvSpPr>
          <p:cNvPr id="5" name="Footer Placeholder 4">
            <a:extLst>
              <a:ext uri="{FF2B5EF4-FFF2-40B4-BE49-F238E27FC236}">
                <a16:creationId xmlns:a16="http://schemas.microsoft.com/office/drawing/2014/main" id="{D4008895-FDF5-8A4F-97A8-9C0E23604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2"/>
                </a:solidFill>
              </a:defRPr>
            </a:lvl1p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50D61C51-417C-B943-A65E-461EF6769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C9963-FD2B-8F4B-8106-5431D68810C4}" type="slidenum">
              <a:rPr lang="en-US" smtClean="0"/>
              <a:t>‹#›</a:t>
            </a:fld>
            <a:endParaRPr lang="en-US" dirty="0"/>
          </a:p>
        </p:txBody>
      </p:sp>
    </p:spTree>
    <p:extLst>
      <p:ext uri="{BB962C8B-B14F-4D97-AF65-F5344CB8AC3E}">
        <p14:creationId xmlns:p14="http://schemas.microsoft.com/office/powerpoint/2010/main" val="193163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mailto:info@easterseals.ca" TargetMode="Externa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mailto:chloegk.atkins@utoronto.ca" TargetMode="External"/><Relationship Id="rId4" Type="http://schemas.openxmlformats.org/officeDocument/2006/relationships/hyperlink" Target="mailto:andrea.whitely@utoronto.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descr="There are a series of five photos at the bottom of this slide. The first photo, on the left, is of a man and a woman bakng cookies in a kitchen. The second photo is of children playing sledge hockey. The third photo shows a young woman smiling and high-fiving a young person. The third photo shows a woman in a wheelchair speaking to a group of children who are seated on the floor. The last photo shows a child in a swing, with a young woman standing next to them.">
            <a:extLst>
              <a:ext uri="{FF2B5EF4-FFF2-40B4-BE49-F238E27FC236}">
                <a16:creationId xmlns:a16="http://schemas.microsoft.com/office/drawing/2014/main" id="{8A9DE4CE-257E-4D45-B20B-CEB2001DCBFD}"/>
              </a:ext>
            </a:extLst>
          </p:cNvPr>
          <p:cNvGrpSpPr/>
          <p:nvPr/>
        </p:nvGrpSpPr>
        <p:grpSpPr>
          <a:xfrm>
            <a:off x="0" y="0"/>
            <a:ext cx="12406827" cy="6800776"/>
            <a:chOff x="-3562" y="344350"/>
            <a:chExt cx="9147562" cy="4868437"/>
          </a:xfrm>
        </p:grpSpPr>
        <p:sp>
          <p:nvSpPr>
            <p:cNvPr id="2" name="Rectangle 1">
              <a:extLst>
                <a:ext uri="{FF2B5EF4-FFF2-40B4-BE49-F238E27FC236}">
                  <a16:creationId xmlns:a16="http://schemas.microsoft.com/office/drawing/2014/main" id="{D3732C4E-4911-4407-B9BC-FE77E420B5AE}"/>
                </a:ext>
              </a:extLst>
            </p:cNvPr>
            <p:cNvSpPr/>
            <p:nvPr/>
          </p:nvSpPr>
          <p:spPr>
            <a:xfrm>
              <a:off x="-3562" y="344350"/>
              <a:ext cx="9144000" cy="486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7" name="Google Shape;23;p4" descr="A Black woman and boy outdoors working on an art project together&#10;&#10;">
              <a:extLst>
                <a:ext uri="{FF2B5EF4-FFF2-40B4-BE49-F238E27FC236}">
                  <a16:creationId xmlns:a16="http://schemas.microsoft.com/office/drawing/2014/main" id="{3DF00708-1C3F-4E1A-8E98-55C53DDCDD00}"/>
                </a:ext>
              </a:extLst>
            </p:cNvPr>
            <p:cNvPicPr preferRelativeResize="0"/>
            <p:nvPr/>
          </p:nvPicPr>
          <p:blipFill rotWithShape="1">
            <a:blip r:embed="rId2">
              <a:alphaModFix/>
            </a:blip>
            <a:srcRect/>
            <a:stretch/>
          </p:blipFill>
          <p:spPr>
            <a:xfrm>
              <a:off x="3508654" y="3540978"/>
              <a:ext cx="1758332" cy="1607632"/>
            </a:xfrm>
            <a:prstGeom prst="rect">
              <a:avLst/>
            </a:prstGeom>
            <a:noFill/>
            <a:ln>
              <a:noFill/>
            </a:ln>
          </p:spPr>
        </p:pic>
        <p:pic>
          <p:nvPicPr>
            <p:cNvPr id="10" name="Google Shape;26;p4" descr="A picture of a woman in a kitchen, doling out cookie dough onto a baking tray with an ice-cream scoop. Next to her is a man - her trainer - observing her">
              <a:extLst>
                <a:ext uri="{FF2B5EF4-FFF2-40B4-BE49-F238E27FC236}">
                  <a16:creationId xmlns:a16="http://schemas.microsoft.com/office/drawing/2014/main" id="{74E56924-5CE0-4198-BFD8-699EAEC6616B}"/>
                </a:ext>
              </a:extLst>
            </p:cNvPr>
            <p:cNvPicPr preferRelativeResize="0"/>
            <p:nvPr/>
          </p:nvPicPr>
          <p:blipFill rotWithShape="1">
            <a:blip r:embed="rId3">
              <a:alphaModFix/>
            </a:blip>
            <a:srcRect b="1197"/>
            <a:stretch/>
          </p:blipFill>
          <p:spPr>
            <a:xfrm>
              <a:off x="3562" y="3546088"/>
              <a:ext cx="1758332" cy="1607632"/>
            </a:xfrm>
            <a:prstGeom prst="rect">
              <a:avLst/>
            </a:prstGeom>
            <a:noFill/>
            <a:ln>
              <a:noFill/>
            </a:ln>
          </p:spPr>
        </p:pic>
        <p:pic>
          <p:nvPicPr>
            <p:cNvPr id="11" name="Google Shape;27;p4" descr="A picture of a group of youth dressed in red and white jerseys, playing sledge hockey on an ice rink">
              <a:extLst>
                <a:ext uri="{FF2B5EF4-FFF2-40B4-BE49-F238E27FC236}">
                  <a16:creationId xmlns:a16="http://schemas.microsoft.com/office/drawing/2014/main" id="{20725D85-276A-4E3E-95B5-93183557B47B}"/>
                </a:ext>
              </a:extLst>
            </p:cNvPr>
            <p:cNvPicPr preferRelativeResize="0"/>
            <p:nvPr/>
          </p:nvPicPr>
          <p:blipFill rotWithShape="1">
            <a:blip r:embed="rId4">
              <a:alphaModFix/>
            </a:blip>
            <a:srcRect l="5356"/>
            <a:stretch/>
          </p:blipFill>
          <p:spPr>
            <a:xfrm>
              <a:off x="1761894" y="3546088"/>
              <a:ext cx="1747023" cy="1631472"/>
            </a:xfrm>
            <a:prstGeom prst="rect">
              <a:avLst/>
            </a:prstGeom>
            <a:noFill/>
            <a:ln>
              <a:noFill/>
            </a:ln>
          </p:spPr>
        </p:pic>
        <p:pic>
          <p:nvPicPr>
            <p:cNvPr id="24" name="Google Shape;208;p22" descr="Children sit on the floor, while a woman in a wheelchair with a light blue shirt supervises them.">
              <a:extLst>
                <a:ext uri="{FF2B5EF4-FFF2-40B4-BE49-F238E27FC236}">
                  <a16:creationId xmlns:a16="http://schemas.microsoft.com/office/drawing/2014/main" id="{E6CE4CCD-38F4-464F-B29F-CAD5EB47D54B}"/>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20000" contrast="20000"/>
                      </a14:imgEffect>
                    </a14:imgLayer>
                  </a14:imgProps>
                </a:ext>
              </a:extLst>
            </a:blip>
            <a:srcRect l="950" t="18274" r="383"/>
            <a:stretch/>
          </p:blipFill>
          <p:spPr>
            <a:xfrm>
              <a:off x="5266675" y="3543687"/>
              <a:ext cx="1914709" cy="1633873"/>
            </a:xfrm>
            <a:prstGeom prst="rect">
              <a:avLst/>
            </a:prstGeom>
            <a:noFill/>
            <a:ln>
              <a:noFill/>
            </a:ln>
          </p:spPr>
        </p:pic>
        <p:pic>
          <p:nvPicPr>
            <p:cNvPr id="25" name="Google Shape;53;p6" descr="Image of a young Black child in a wheelchair wearing a helmet, with safety rope harnesses. Behind them is a smiling adult. ">
              <a:extLst>
                <a:ext uri="{FF2B5EF4-FFF2-40B4-BE49-F238E27FC236}">
                  <a16:creationId xmlns:a16="http://schemas.microsoft.com/office/drawing/2014/main" id="{51D23FA5-F480-43F3-95A5-CCBB84F4E8EB}"/>
                </a:ext>
              </a:extLst>
            </p:cNvPr>
            <p:cNvPicPr preferRelativeResize="0"/>
            <p:nvPr/>
          </p:nvPicPr>
          <p:blipFill rotWithShape="1">
            <a:blip r:embed="rId7">
              <a:alphaModFix/>
            </a:blip>
            <a:srcRect l="14280" t="944" r="10926" b="6443"/>
            <a:stretch/>
          </p:blipFill>
          <p:spPr>
            <a:xfrm>
              <a:off x="7181384" y="3540977"/>
              <a:ext cx="1959054" cy="1631471"/>
            </a:xfrm>
            <a:prstGeom prst="rect">
              <a:avLst/>
            </a:prstGeom>
            <a:noFill/>
            <a:ln>
              <a:noFill/>
            </a:ln>
          </p:spPr>
        </p:pic>
        <p:sp>
          <p:nvSpPr>
            <p:cNvPr id="26" name="Rectangle 25">
              <a:extLst>
                <a:ext uri="{FF2B5EF4-FFF2-40B4-BE49-F238E27FC236}">
                  <a16:creationId xmlns:a16="http://schemas.microsoft.com/office/drawing/2014/main" id="{DCBF6D7E-50A8-46D6-A2A1-F5C4B95B2F8D}"/>
                </a:ext>
              </a:extLst>
            </p:cNvPr>
            <p:cNvSpPr/>
            <p:nvPr/>
          </p:nvSpPr>
          <p:spPr>
            <a:xfrm>
              <a:off x="-3562" y="3075412"/>
              <a:ext cx="9147562" cy="471849"/>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12" name="Google Shape;28;p4">
              <a:extLst>
                <a:ext uri="{FF2B5EF4-FFF2-40B4-BE49-F238E27FC236}">
                  <a16:creationId xmlns:a16="http://schemas.microsoft.com/office/drawing/2014/main" id="{BDC40D6C-EDAB-49FA-B694-ADE8CD5316AF}"/>
                </a:ext>
              </a:extLst>
            </p:cNvPr>
            <p:cNvSpPr txBox="1"/>
            <p:nvPr/>
          </p:nvSpPr>
          <p:spPr>
            <a:xfrm>
              <a:off x="1579003" y="3118645"/>
              <a:ext cx="5725800" cy="480000"/>
            </a:xfrm>
            <a:prstGeom prst="rect">
              <a:avLst/>
            </a:prstGeom>
            <a:noFill/>
            <a:ln>
              <a:noFill/>
            </a:ln>
          </p:spPr>
          <p:txBody>
            <a:bodyPr spcFirstLastPara="1" wrap="square" lIns="91433" tIns="45700" rIns="91433" bIns="45700" anchor="t" anchorCtr="0">
              <a:noAutofit/>
            </a:bodyPr>
            <a:lstStyle/>
            <a:p>
              <a:pPr algn="ctr">
                <a:lnSpc>
                  <a:spcPct val="90000"/>
                </a:lnSpc>
                <a:buClr>
                  <a:schemeClr val="lt1"/>
                </a:buClr>
                <a:buSzPts val="2200"/>
              </a:pPr>
              <a:r>
                <a:rPr lang="en" sz="2933" b="1" dirty="0">
                  <a:solidFill>
                    <a:schemeClr val="bg1"/>
                  </a:solidFill>
                  <a:latin typeface="Calibri"/>
                  <a:ea typeface="Calibri"/>
                  <a:cs typeface="Calibri"/>
                  <a:sym typeface="Calibri"/>
                </a:rPr>
                <a:t>www.easterseals.ca</a:t>
              </a:r>
              <a:endParaRPr sz="2933" b="1" dirty="0">
                <a:solidFill>
                  <a:schemeClr val="bg1"/>
                </a:solidFill>
                <a:latin typeface="Calibri"/>
                <a:ea typeface="Calibri"/>
                <a:cs typeface="Calibri"/>
                <a:sym typeface="Calibri"/>
              </a:endParaRPr>
            </a:p>
          </p:txBody>
        </p:sp>
      </p:grpSp>
      <p:pic>
        <p:nvPicPr>
          <p:cNvPr id="21" name="Picture 20" descr="Text&#10;&#10;The Easter Seals Logo: The shape of a stamp in red, with the words &quot;Easter Seals Timbres de Pâques&quot; written in white.">
            <a:extLst>
              <a:ext uri="{FF2B5EF4-FFF2-40B4-BE49-F238E27FC236}">
                <a16:creationId xmlns:a16="http://schemas.microsoft.com/office/drawing/2014/main" id="{A421DAAC-3B60-4343-A2B0-A608500BC311}"/>
              </a:ext>
            </a:extLst>
          </p:cNvPr>
          <p:cNvPicPr>
            <a:picLocks noChangeAspect="1"/>
          </p:cNvPicPr>
          <p:nvPr/>
        </p:nvPicPr>
        <p:blipFill>
          <a:blip r:embed="rId8"/>
          <a:stretch>
            <a:fillRect/>
          </a:stretch>
        </p:blipFill>
        <p:spPr>
          <a:xfrm>
            <a:off x="4291494" y="634136"/>
            <a:ext cx="1241955" cy="1358345"/>
          </a:xfrm>
          <a:prstGeom prst="rect">
            <a:avLst/>
          </a:prstGeom>
        </p:spPr>
      </p:pic>
      <p:sp>
        <p:nvSpPr>
          <p:cNvPr id="22" name="Google Shape;21;p4">
            <a:extLst>
              <a:ext uri="{FF2B5EF4-FFF2-40B4-BE49-F238E27FC236}">
                <a16:creationId xmlns:a16="http://schemas.microsoft.com/office/drawing/2014/main" id="{44C9711B-A3CA-46C8-8A1C-B4E90A1BD4E7}"/>
              </a:ext>
            </a:extLst>
          </p:cNvPr>
          <p:cNvSpPr txBox="1"/>
          <p:nvPr/>
        </p:nvSpPr>
        <p:spPr>
          <a:xfrm>
            <a:off x="-34091" y="3737041"/>
            <a:ext cx="4297107" cy="820637"/>
          </a:xfrm>
          <a:prstGeom prst="rect">
            <a:avLst/>
          </a:prstGeom>
          <a:noFill/>
          <a:ln>
            <a:noFill/>
          </a:ln>
        </p:spPr>
        <p:txBody>
          <a:bodyPr spcFirstLastPara="1" wrap="square" lIns="91433" tIns="45700" rIns="91433" bIns="45700" anchor="ctr" anchorCtr="0">
            <a:noAutofit/>
          </a:bodyPr>
          <a:lstStyle/>
          <a:p>
            <a:pPr algn="ctr">
              <a:lnSpc>
                <a:spcPct val="90000"/>
              </a:lnSpc>
              <a:buClr>
                <a:schemeClr val="dk1"/>
              </a:buClr>
              <a:buSzPts val="2700"/>
            </a:pPr>
            <a:r>
              <a:rPr lang="en" sz="1600" b="1" dirty="0">
                <a:solidFill>
                  <a:schemeClr val="bg2">
                    <a:lumMod val="75000"/>
                  </a:schemeClr>
                </a:solidFill>
                <a:latin typeface="Arial"/>
                <a:ea typeface="Arial"/>
                <a:cs typeface="Arial"/>
                <a:sym typeface="Arial"/>
              </a:rPr>
              <a:t>Wednesday, June 2, 2021. 1pm – 2pm ET.</a:t>
            </a:r>
            <a:endParaRPr sz="400" dirty="0">
              <a:solidFill>
                <a:schemeClr val="bg2">
                  <a:lumMod val="75000"/>
                </a:schemeClr>
              </a:solidFill>
              <a:latin typeface="Arial"/>
              <a:ea typeface="Arial"/>
              <a:cs typeface="Arial"/>
              <a:sym typeface="Arial"/>
            </a:endParaRPr>
          </a:p>
        </p:txBody>
      </p:sp>
      <p:pic>
        <p:nvPicPr>
          <p:cNvPr id="6" name="Picture 5" descr="Logo&#10;&#10;Proud Project Logo: words &quot;Le Projet PROUD Project&quot; with a stylized depiction of a person in a wheelchair.">
            <a:extLst>
              <a:ext uri="{FF2B5EF4-FFF2-40B4-BE49-F238E27FC236}">
                <a16:creationId xmlns:a16="http://schemas.microsoft.com/office/drawing/2014/main" id="{328A960D-FA66-47F5-87A2-4731E39000C0}"/>
              </a:ext>
            </a:extLst>
          </p:cNvPr>
          <p:cNvPicPr>
            <a:picLocks noChangeAspect="1"/>
          </p:cNvPicPr>
          <p:nvPr/>
        </p:nvPicPr>
        <p:blipFill>
          <a:blip r:embed="rId9"/>
          <a:stretch>
            <a:fillRect/>
          </a:stretch>
        </p:blipFill>
        <p:spPr>
          <a:xfrm>
            <a:off x="6239726" y="528109"/>
            <a:ext cx="2366621" cy="1197233"/>
          </a:xfrm>
          <a:prstGeom prst="rect">
            <a:avLst/>
          </a:prstGeom>
        </p:spPr>
      </p:pic>
      <p:sp>
        <p:nvSpPr>
          <p:cNvPr id="4" name="Title 3">
            <a:extLst>
              <a:ext uri="{FF2B5EF4-FFF2-40B4-BE49-F238E27FC236}">
                <a16:creationId xmlns:a16="http://schemas.microsoft.com/office/drawing/2014/main" id="{B05A24F8-0940-EB4B-A3D3-42738D790727}"/>
              </a:ext>
            </a:extLst>
          </p:cNvPr>
          <p:cNvSpPr>
            <a:spLocks noGrp="1"/>
          </p:cNvSpPr>
          <p:nvPr>
            <p:ph type="ctrTitle"/>
          </p:nvPr>
        </p:nvSpPr>
        <p:spPr>
          <a:xfrm>
            <a:off x="1699770" y="1501948"/>
            <a:ext cx="9144000" cy="2387600"/>
          </a:xfrm>
        </p:spPr>
        <p:txBody>
          <a:bodyPr>
            <a:normAutofit fontScale="90000"/>
          </a:bodyPr>
          <a:lstStyle/>
          <a:p>
            <a:r>
              <a:rPr lang="en-CA" b="1" dirty="0">
                <a:solidFill>
                  <a:srgbClr val="002060"/>
                </a:solidFill>
              </a:rPr>
              <a:t>What Does Disability Inclusion Bring to the Workplace? </a:t>
            </a:r>
            <a:br>
              <a:rPr lang="en-CA" sz="2400" dirty="0">
                <a:solidFill>
                  <a:srgbClr val="002060"/>
                </a:solidFill>
                <a:ea typeface="Arial"/>
                <a:cs typeface="Arial"/>
                <a:sym typeface="Arial"/>
              </a:rPr>
            </a:br>
            <a:endParaRPr lang="en-US" dirty="0"/>
          </a:p>
        </p:txBody>
      </p:sp>
      <p:sp>
        <p:nvSpPr>
          <p:cNvPr id="8" name="Subtitle 7">
            <a:extLst>
              <a:ext uri="{FF2B5EF4-FFF2-40B4-BE49-F238E27FC236}">
                <a16:creationId xmlns:a16="http://schemas.microsoft.com/office/drawing/2014/main" id="{D531CDE8-5CE1-844A-9581-C86BD3D994B5}"/>
              </a:ext>
            </a:extLst>
          </p:cNvPr>
          <p:cNvSpPr>
            <a:spLocks noGrp="1"/>
          </p:cNvSpPr>
          <p:nvPr>
            <p:ph type="subTitle" idx="1"/>
          </p:nvPr>
        </p:nvSpPr>
        <p:spPr>
          <a:xfrm>
            <a:off x="1176971" y="3071238"/>
            <a:ext cx="9144000" cy="1655762"/>
          </a:xfrm>
        </p:spPr>
        <p:txBody>
          <a:bodyPr/>
          <a:lstStyle/>
          <a:p>
            <a:r>
              <a:rPr lang="en-CA" b="1" dirty="0">
                <a:solidFill>
                  <a:schemeClr val="bg2">
                    <a:lumMod val="75000"/>
                  </a:schemeClr>
                </a:solidFill>
                <a:latin typeface="Arial"/>
                <a:ea typeface="Arial"/>
                <a:cs typeface="Arial"/>
                <a:sym typeface="Arial"/>
              </a:rPr>
              <a:t>Special Presentation in Celebration of National </a:t>
            </a:r>
            <a:r>
              <a:rPr lang="en-CA" b="1" dirty="0" err="1">
                <a:solidFill>
                  <a:schemeClr val="bg2">
                    <a:lumMod val="75000"/>
                  </a:schemeClr>
                </a:solidFill>
                <a:latin typeface="Arial"/>
                <a:ea typeface="Arial"/>
                <a:cs typeface="Arial"/>
                <a:sym typeface="Arial"/>
              </a:rPr>
              <a:t>AccessAbility</a:t>
            </a:r>
            <a:r>
              <a:rPr lang="en-CA" b="1" dirty="0">
                <a:solidFill>
                  <a:schemeClr val="bg2">
                    <a:lumMod val="75000"/>
                  </a:schemeClr>
                </a:solidFill>
                <a:latin typeface="Arial"/>
                <a:ea typeface="Arial"/>
                <a:cs typeface="Arial"/>
                <a:sym typeface="Arial"/>
              </a:rPr>
              <a:t> Week and Red Shirt Day 2021</a:t>
            </a:r>
            <a:endParaRPr lang="en-CA" dirty="0">
              <a:solidFill>
                <a:schemeClr val="bg2">
                  <a:lumMod val="75000"/>
                </a:schemeClr>
              </a:solidFill>
              <a:latin typeface="Arial"/>
              <a:ea typeface="Arial"/>
              <a:cs typeface="Arial"/>
              <a:sym typeface="Arial"/>
            </a:endParaRPr>
          </a:p>
          <a:p>
            <a:endParaRPr lang="en-US" dirty="0"/>
          </a:p>
        </p:txBody>
      </p:sp>
    </p:spTree>
    <p:extLst>
      <p:ext uri="{BB962C8B-B14F-4D97-AF65-F5344CB8AC3E}">
        <p14:creationId xmlns:p14="http://schemas.microsoft.com/office/powerpoint/2010/main" val="233785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111B-480E-AB4F-A38C-932E7EE03FF3}"/>
              </a:ext>
            </a:extLst>
          </p:cNvPr>
          <p:cNvSpPr>
            <a:spLocks noGrp="1"/>
          </p:cNvSpPr>
          <p:nvPr>
            <p:ph type="title"/>
          </p:nvPr>
        </p:nvSpPr>
        <p:spPr>
          <a:xfrm>
            <a:off x="1257356" y="457168"/>
            <a:ext cx="9997440" cy="762635"/>
          </a:xfrm>
        </p:spPr>
        <p:txBody>
          <a:bodyPr>
            <a:normAutofit/>
          </a:bodyPr>
          <a:lstStyle/>
          <a:p>
            <a:pPr algn="ctr"/>
            <a:r>
              <a:rPr lang="en-CA" sz="4800" b="1" dirty="0">
                <a:solidFill>
                  <a:srgbClr val="7030A0"/>
                </a:solidFill>
              </a:rPr>
              <a:t>Demographics: </a:t>
            </a:r>
            <a:r>
              <a:rPr lang="en-CA" sz="4800" dirty="0">
                <a:solidFill>
                  <a:srgbClr val="7030A0"/>
                </a:solidFill>
              </a:rPr>
              <a:t>Residence &amp; Education</a:t>
            </a:r>
            <a:endParaRPr lang="en-CA" sz="4800" dirty="0"/>
          </a:p>
        </p:txBody>
      </p:sp>
      <p:sp>
        <p:nvSpPr>
          <p:cNvPr id="6" name="TextBox 5">
            <a:extLst>
              <a:ext uri="{FF2B5EF4-FFF2-40B4-BE49-F238E27FC236}">
                <a16:creationId xmlns:a16="http://schemas.microsoft.com/office/drawing/2014/main" id="{F242AFC3-C838-B147-A5AF-6A3B324462A8}"/>
              </a:ext>
            </a:extLst>
          </p:cNvPr>
          <p:cNvSpPr txBox="1"/>
          <p:nvPr/>
        </p:nvSpPr>
        <p:spPr>
          <a:xfrm>
            <a:off x="219183" y="2012281"/>
            <a:ext cx="2172839" cy="400110"/>
          </a:xfrm>
          <a:prstGeom prst="rect">
            <a:avLst/>
          </a:prstGeom>
          <a:noFill/>
        </p:spPr>
        <p:txBody>
          <a:bodyPr wrap="none" rtlCol="0">
            <a:spAutoFit/>
          </a:bodyPr>
          <a:lstStyle/>
          <a:p>
            <a:r>
              <a:rPr lang="en-CA" sz="2000" dirty="0">
                <a:solidFill>
                  <a:srgbClr val="7030A0"/>
                </a:solidFill>
              </a:rPr>
              <a:t>Current residence</a:t>
            </a:r>
            <a:r>
              <a:rPr lang="en-CA" sz="2000" dirty="0"/>
              <a:t>: </a:t>
            </a:r>
          </a:p>
        </p:txBody>
      </p:sp>
      <p:pic>
        <p:nvPicPr>
          <p:cNvPr id="4" name="Picture 10" descr="A circle chart showing the demographics of PROUD Project participants by region of current residence. Moving clockwise from the top: first there is a dark blue section labelled &quot;B.C.: 17%&quot;. Next there is a red section labelled &quot;Alberta: 17%&quot;. Next is a green section labelled &quot;Ont: 33%. Next is an orange section labelled &quot;Que: 22%. Finally, there is a light blue section labelled &quot;Atlantic: 6%&quot;.">
            <a:extLst>
              <a:ext uri="{FF2B5EF4-FFF2-40B4-BE49-F238E27FC236}">
                <a16:creationId xmlns:a16="http://schemas.microsoft.com/office/drawing/2014/main" id="{E2420426-F409-C24C-A980-8F28682A91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183" y="2482889"/>
            <a:ext cx="5716742" cy="3534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D845377-D204-A840-9CD9-31050B50A047}"/>
              </a:ext>
            </a:extLst>
          </p:cNvPr>
          <p:cNvSpPr txBox="1"/>
          <p:nvPr/>
        </p:nvSpPr>
        <p:spPr>
          <a:xfrm>
            <a:off x="6256076" y="2012281"/>
            <a:ext cx="2157707" cy="400110"/>
          </a:xfrm>
          <a:prstGeom prst="rect">
            <a:avLst/>
          </a:prstGeom>
          <a:noFill/>
        </p:spPr>
        <p:txBody>
          <a:bodyPr wrap="none" rtlCol="0">
            <a:spAutoFit/>
          </a:bodyPr>
          <a:lstStyle/>
          <a:p>
            <a:r>
              <a:rPr lang="en-CA" sz="2000" dirty="0">
                <a:solidFill>
                  <a:srgbClr val="7030A0"/>
                </a:solidFill>
              </a:rPr>
              <a:t>Level of education:</a:t>
            </a:r>
          </a:p>
        </p:txBody>
      </p:sp>
      <p:pic>
        <p:nvPicPr>
          <p:cNvPr id="5" name="Picture 14" descr="A circle chart showing the demographics of PROUD Project participants by level of education. The circle is divided into three sections. The yellow section takes up the entire left hald of the circle, and some of the right half. This section is labelled &quot;Uni-advanced 55.4%&quot;. Then there is a red section, which is labelled &quot;Undergraduate: 27.7%&quot;. Finally, there is a blue section labelled &quot;College: 16.6%&quot;.">
            <a:extLst>
              <a:ext uri="{FF2B5EF4-FFF2-40B4-BE49-F238E27FC236}">
                <a16:creationId xmlns:a16="http://schemas.microsoft.com/office/drawing/2014/main" id="{199EA543-4AE3-214A-89B4-7AC6FF694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076" y="2482890"/>
            <a:ext cx="5717131" cy="353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9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174"/>
            <a:lum/>
          </a:blip>
          <a:srcRect/>
          <a:stretch>
            <a:fillRect t="-26000" b="-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58DE-5A96-8546-842E-DF2D3116A406}"/>
              </a:ext>
            </a:extLst>
          </p:cNvPr>
          <p:cNvSpPr>
            <a:spLocks noGrp="1"/>
          </p:cNvSpPr>
          <p:nvPr>
            <p:ph type="title"/>
          </p:nvPr>
        </p:nvSpPr>
        <p:spPr>
          <a:xfrm>
            <a:off x="517255" y="320675"/>
            <a:ext cx="11400942" cy="1325563"/>
          </a:xfrm>
        </p:spPr>
        <p:txBody>
          <a:bodyPr>
            <a:normAutofit fontScale="90000"/>
          </a:bodyPr>
          <a:lstStyle/>
          <a:p>
            <a:pPr algn="ctr">
              <a:lnSpc>
                <a:spcPct val="100000"/>
              </a:lnSpc>
              <a:spcAft>
                <a:spcPts val="500"/>
              </a:spcAft>
            </a:pPr>
            <a:r>
              <a:rPr lang="en-US" sz="5300" b="1" dirty="0">
                <a:solidFill>
                  <a:srgbClr val="7030A0"/>
                </a:solidFill>
              </a:rPr>
              <a:t>Early Findings</a:t>
            </a:r>
            <a:br>
              <a:rPr lang="en-US" dirty="0"/>
            </a:br>
            <a:r>
              <a:rPr lang="en-US" b="1" dirty="0"/>
              <a:t>What Works: </a:t>
            </a:r>
            <a:r>
              <a:rPr lang="en-US" b="1" dirty="0">
                <a:solidFill>
                  <a:srgbClr val="7030A0"/>
                </a:solidFill>
              </a:rPr>
              <a:t>What Employees Bring </a:t>
            </a:r>
            <a:r>
              <a:rPr lang="en-US" b="1" dirty="0"/>
              <a:t>to the Workplace </a:t>
            </a:r>
            <a:endParaRPr lang="en-US" sz="3600" b="1" i="1" dirty="0"/>
          </a:p>
        </p:txBody>
      </p:sp>
      <p:sp>
        <p:nvSpPr>
          <p:cNvPr id="3" name="Content Placeholder 2">
            <a:extLst>
              <a:ext uri="{FF2B5EF4-FFF2-40B4-BE49-F238E27FC236}">
                <a16:creationId xmlns:a16="http://schemas.microsoft.com/office/drawing/2014/main" id="{3D8515B6-DBDF-ED4C-A1D5-7D3018B2E90A}"/>
              </a:ext>
            </a:extLst>
          </p:cNvPr>
          <p:cNvSpPr>
            <a:spLocks noGrp="1"/>
          </p:cNvSpPr>
          <p:nvPr>
            <p:ph idx="1"/>
          </p:nvPr>
        </p:nvSpPr>
        <p:spPr>
          <a:xfrm>
            <a:off x="1290750" y="1995204"/>
            <a:ext cx="9610500" cy="4216055"/>
          </a:xfrm>
        </p:spPr>
        <p:txBody>
          <a:bodyPr>
            <a:normAutofit/>
          </a:bodyPr>
          <a:lstStyle/>
          <a:p>
            <a:r>
              <a:rPr lang="en-US" sz="3600" dirty="0">
                <a:solidFill>
                  <a:srgbClr val="7030A0"/>
                </a:solidFill>
              </a:rPr>
              <a:t>Education </a:t>
            </a:r>
          </a:p>
          <a:p>
            <a:r>
              <a:rPr lang="en-US" sz="3600" dirty="0">
                <a:solidFill>
                  <a:srgbClr val="7030A0"/>
                </a:solidFill>
              </a:rPr>
              <a:t>Self awareness</a:t>
            </a:r>
          </a:p>
          <a:p>
            <a:r>
              <a:rPr lang="en-US" sz="3600" dirty="0">
                <a:solidFill>
                  <a:srgbClr val="7030A0"/>
                </a:solidFill>
              </a:rPr>
              <a:t>Resourceful &amp; experienced problem-solvers </a:t>
            </a:r>
          </a:p>
          <a:p>
            <a:r>
              <a:rPr lang="en-US" sz="3600" dirty="0">
                <a:solidFill>
                  <a:srgbClr val="7030A0"/>
                </a:solidFill>
              </a:rPr>
              <a:t>Flexibility &amp; adaptability</a:t>
            </a:r>
          </a:p>
          <a:p>
            <a:r>
              <a:rPr lang="en-US" sz="3600" dirty="0">
                <a:solidFill>
                  <a:srgbClr val="7030A0"/>
                </a:solidFill>
              </a:rPr>
              <a:t>Persistence &amp; resilience</a:t>
            </a:r>
          </a:p>
          <a:p>
            <a:r>
              <a:rPr lang="en-US" sz="3600" dirty="0">
                <a:solidFill>
                  <a:srgbClr val="7030A0"/>
                </a:solidFill>
              </a:rPr>
              <a:t>Strong networks, reliable, &amp; accessible transportation and housing </a:t>
            </a:r>
          </a:p>
          <a:p>
            <a:pPr marL="0" indent="0">
              <a:buNone/>
            </a:pPr>
            <a:endParaRPr lang="en-US" sz="3500" dirty="0"/>
          </a:p>
          <a:p>
            <a:endParaRPr lang="en-US" sz="3500" b="1" dirty="0"/>
          </a:p>
          <a:p>
            <a:endParaRPr lang="en-US" b="1" dirty="0"/>
          </a:p>
        </p:txBody>
      </p:sp>
      <p:sp>
        <p:nvSpPr>
          <p:cNvPr id="4" name="Date Placeholder 3">
            <a:extLst>
              <a:ext uri="{FF2B5EF4-FFF2-40B4-BE49-F238E27FC236}">
                <a16:creationId xmlns:a16="http://schemas.microsoft.com/office/drawing/2014/main" id="{7F3355D2-CCE0-EC46-9A66-5DBDF5EBAFA7}"/>
              </a:ext>
            </a:extLst>
          </p:cNvPr>
          <p:cNvSpPr>
            <a:spLocks noGrp="1"/>
          </p:cNvSpPr>
          <p:nvPr>
            <p:ph type="dt" sz="half" idx="10"/>
          </p:nvPr>
        </p:nvSpPr>
        <p:spPr/>
        <p:txBody>
          <a:bodyPr/>
          <a:lstStyle/>
          <a:p>
            <a:r>
              <a:rPr lang="en-CA" dirty="0"/>
              <a:t>2 June 2021</a:t>
            </a:r>
            <a:endParaRPr lang="en-US" dirty="0"/>
          </a:p>
        </p:txBody>
      </p:sp>
      <p:sp>
        <p:nvSpPr>
          <p:cNvPr id="5" name="Footer Placeholder 4">
            <a:extLst>
              <a:ext uri="{FF2B5EF4-FFF2-40B4-BE49-F238E27FC236}">
                <a16:creationId xmlns:a16="http://schemas.microsoft.com/office/drawing/2014/main" id="{E9A51A0B-4C6F-AD4E-A09B-88B9E5F816E4}"/>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AD39FE56-CA2E-2446-AD83-79730E340B55}"/>
              </a:ext>
            </a:extLst>
          </p:cNvPr>
          <p:cNvSpPr>
            <a:spLocks noGrp="1"/>
          </p:cNvSpPr>
          <p:nvPr>
            <p:ph type="sldNum" sz="quarter" idx="12"/>
          </p:nvPr>
        </p:nvSpPr>
        <p:spPr/>
        <p:txBody>
          <a:bodyPr/>
          <a:lstStyle/>
          <a:p>
            <a:fld id="{B24C9963-FD2B-8F4B-8106-5431D68810C4}" type="slidenum">
              <a:rPr lang="en-US" smtClean="0"/>
              <a:t>11</a:t>
            </a:fld>
            <a:endParaRPr lang="en-US"/>
          </a:p>
        </p:txBody>
      </p:sp>
    </p:spTree>
    <p:extLst>
      <p:ext uri="{BB962C8B-B14F-4D97-AF65-F5344CB8AC3E}">
        <p14:creationId xmlns:p14="http://schemas.microsoft.com/office/powerpoint/2010/main" val="63863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B5A7-FBA9-EC40-9598-93EF2B0E31A4}"/>
              </a:ext>
            </a:extLst>
          </p:cNvPr>
          <p:cNvSpPr>
            <a:spLocks noGrp="1"/>
          </p:cNvSpPr>
          <p:nvPr>
            <p:ph type="title"/>
          </p:nvPr>
        </p:nvSpPr>
        <p:spPr>
          <a:xfrm>
            <a:off x="838200" y="298727"/>
            <a:ext cx="10515600" cy="1081910"/>
          </a:xfrm>
        </p:spPr>
        <p:txBody>
          <a:bodyPr>
            <a:normAutofit/>
          </a:bodyPr>
          <a:lstStyle/>
          <a:p>
            <a:pPr algn="ctr"/>
            <a:r>
              <a:rPr lang="en-US" sz="4800" b="1" dirty="0">
                <a:solidFill>
                  <a:srgbClr val="7030A0"/>
                </a:solidFill>
              </a:rPr>
              <a:t>Education and Self-awareness</a:t>
            </a:r>
            <a:endParaRPr lang="en-US" sz="4800" dirty="0"/>
          </a:p>
        </p:txBody>
      </p:sp>
      <p:sp>
        <p:nvSpPr>
          <p:cNvPr id="3" name="Content Placeholder 2">
            <a:extLst>
              <a:ext uri="{FF2B5EF4-FFF2-40B4-BE49-F238E27FC236}">
                <a16:creationId xmlns:a16="http://schemas.microsoft.com/office/drawing/2014/main" id="{0091ACA7-7705-FA45-BB49-DDE2A5B7D2B7}"/>
              </a:ext>
            </a:extLst>
          </p:cNvPr>
          <p:cNvSpPr>
            <a:spLocks noGrp="1"/>
          </p:cNvSpPr>
          <p:nvPr>
            <p:ph idx="1"/>
          </p:nvPr>
        </p:nvSpPr>
        <p:spPr>
          <a:xfrm>
            <a:off x="643825" y="1212968"/>
            <a:ext cx="10904349" cy="815153"/>
          </a:xfrm>
        </p:spPr>
        <p:txBody>
          <a:bodyPr>
            <a:normAutofit/>
          </a:bodyPr>
          <a:lstStyle/>
          <a:p>
            <a:pPr marL="0" indent="0" algn="ctr">
              <a:buNone/>
            </a:pPr>
            <a:r>
              <a:rPr lang="en-US" sz="2400" dirty="0">
                <a:solidFill>
                  <a:srgbClr val="7030A0"/>
                </a:solidFill>
              </a:rPr>
              <a:t>All participants exhibited a high degree of self-awareness and understanding of their own strengths and weaknesses</a:t>
            </a:r>
          </a:p>
        </p:txBody>
      </p:sp>
      <p:sp>
        <p:nvSpPr>
          <p:cNvPr id="11" name="Rectangular Callout 10">
            <a:extLst>
              <a:ext uri="{FF2B5EF4-FFF2-40B4-BE49-F238E27FC236}">
                <a16:creationId xmlns:a16="http://schemas.microsoft.com/office/drawing/2014/main" id="{70C3C9A2-4A84-7340-A692-C74A96EA6491}"/>
              </a:ext>
            </a:extLst>
          </p:cNvPr>
          <p:cNvSpPr/>
          <p:nvPr/>
        </p:nvSpPr>
        <p:spPr>
          <a:xfrm>
            <a:off x="643306" y="2029037"/>
            <a:ext cx="5206390" cy="1722121"/>
          </a:xfrm>
          <a:prstGeom prst="wedgeRectCallout">
            <a:avLst>
              <a:gd name="adj1" fmla="val -56544"/>
              <a:gd name="adj2" fmla="val -47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you know, my parents again were very much supportive of my education. And so, because […] we had access to resources, my parents pulled me out of the segregated school because they felt like</a:t>
            </a:r>
            <a:r>
              <a:rPr lang="en-US" b="1" dirty="0"/>
              <a:t> I wasn't really achieving my potential</a:t>
            </a:r>
            <a:r>
              <a:rPr lang="en-US" dirty="0"/>
              <a:t>.</a:t>
            </a:r>
          </a:p>
        </p:txBody>
      </p:sp>
      <p:sp>
        <p:nvSpPr>
          <p:cNvPr id="10" name="Oval Callout 9">
            <a:extLst>
              <a:ext uri="{FF2B5EF4-FFF2-40B4-BE49-F238E27FC236}">
                <a16:creationId xmlns:a16="http://schemas.microsoft.com/office/drawing/2014/main" id="{B7748A9F-FEFE-FF46-9638-E5D51C70A1BF}"/>
              </a:ext>
            </a:extLst>
          </p:cNvPr>
          <p:cNvSpPr/>
          <p:nvPr/>
        </p:nvSpPr>
        <p:spPr>
          <a:xfrm>
            <a:off x="6273649" y="2197623"/>
            <a:ext cx="5206390" cy="1581898"/>
          </a:xfrm>
          <a:prstGeom prst="wedgeEllipseCallout">
            <a:avLst>
              <a:gd name="adj1" fmla="val 43968"/>
              <a:gd name="adj2" fmla="val -63270"/>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CA" sz="2000" dirty="0"/>
              <a:t>[What’s] been a fundamental strategy for me . . . is, </a:t>
            </a:r>
            <a:r>
              <a:rPr lang="en-CA" sz="2000" b="1" dirty="0"/>
              <a:t>I've used my education as a way of leveraging</a:t>
            </a:r>
            <a:endParaRPr lang="en-US" sz="2000" b="1" dirty="0"/>
          </a:p>
        </p:txBody>
      </p:sp>
      <p:sp>
        <p:nvSpPr>
          <p:cNvPr id="8" name="Rounded Rectangular Callout 7">
            <a:extLst>
              <a:ext uri="{FF2B5EF4-FFF2-40B4-BE49-F238E27FC236}">
                <a16:creationId xmlns:a16="http://schemas.microsoft.com/office/drawing/2014/main" id="{381EA5A3-E168-7045-A2B7-3FDFACCA0A69}"/>
              </a:ext>
            </a:extLst>
          </p:cNvPr>
          <p:cNvSpPr/>
          <p:nvPr/>
        </p:nvSpPr>
        <p:spPr>
          <a:xfrm>
            <a:off x="852408" y="3945807"/>
            <a:ext cx="10339949" cy="1081910"/>
          </a:xfrm>
          <a:prstGeom prst="wedgeRoundRectCallout">
            <a:avLst>
              <a:gd name="adj1" fmla="val 54847"/>
              <a:gd name="adj2" fmla="val -429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Yes. I was offered a position of [software] architect once, </a:t>
            </a:r>
            <a:r>
              <a:rPr lang="en-CA" sz="2000" dirty="0">
                <a:solidFill>
                  <a:schemeClr val="tx1"/>
                </a:solidFill>
                <a:ea typeface="CHLOS" panose="02000603000000000000" pitchFamily="2" charset="77"/>
              </a:rPr>
              <a:t>which</a:t>
            </a:r>
            <a:r>
              <a:rPr lang="en-CA" sz="2000" dirty="0">
                <a:solidFill>
                  <a:schemeClr val="tx1"/>
                </a:solidFill>
              </a:rPr>
              <a:t> is a quite a step up from what I have, but I realized as a blind person that there were [issues] . . . </a:t>
            </a:r>
          </a:p>
          <a:p>
            <a:pPr algn="ctr"/>
            <a:r>
              <a:rPr lang="en-CA" sz="2000" b="1" dirty="0">
                <a:solidFill>
                  <a:schemeClr val="tx1"/>
                </a:solidFill>
              </a:rPr>
              <a:t>I don't want to take a job that I can't do well</a:t>
            </a:r>
            <a:r>
              <a:rPr lang="en-CA" sz="2000" dirty="0">
                <a:solidFill>
                  <a:schemeClr val="tx1"/>
                </a:solidFill>
              </a:rPr>
              <a:t>.</a:t>
            </a:r>
            <a:endParaRPr lang="en-US" sz="2000" dirty="0">
              <a:solidFill>
                <a:schemeClr val="tx1"/>
              </a:solidFill>
            </a:endParaRPr>
          </a:p>
        </p:txBody>
      </p:sp>
      <p:sp>
        <p:nvSpPr>
          <p:cNvPr id="7" name="Rounded Rectangular Callout 6">
            <a:extLst>
              <a:ext uri="{FF2B5EF4-FFF2-40B4-BE49-F238E27FC236}">
                <a16:creationId xmlns:a16="http://schemas.microsoft.com/office/drawing/2014/main" id="{897714CB-83D3-5C46-9EBA-AAD83FC3AE4A}"/>
              </a:ext>
            </a:extLst>
          </p:cNvPr>
          <p:cNvSpPr/>
          <p:nvPr/>
        </p:nvSpPr>
        <p:spPr>
          <a:xfrm>
            <a:off x="1412927" y="5151078"/>
            <a:ext cx="9218910" cy="1081910"/>
          </a:xfrm>
          <a:prstGeom prst="wedgeRoundRectCallout">
            <a:avLst>
              <a:gd name="adj1" fmla="val 61890"/>
              <a:gd name="adj2" fmla="val -8430"/>
              <a:gd name="adj3" fmla="val 16667"/>
            </a:avLst>
          </a:prstGeom>
          <a:solidFill>
            <a:srgbClr val="91DE26">
              <a:alpha val="39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CA" sz="2000" dirty="0">
                <a:solidFill>
                  <a:schemeClr val="tx2"/>
                </a:solidFill>
                <a:ea typeface="Ayuthaya" pitchFamily="2" charset="-34"/>
                <a:cs typeface="Ayuthaya" pitchFamily="2" charset="-34"/>
              </a:rPr>
              <a:t>I'm of the opinion if you're disabled you have to be better than average or you don't stick. I've always really worked hard to make sure that I'm at the top of the game.</a:t>
            </a:r>
          </a:p>
          <a:p>
            <a:pPr algn="ctr"/>
            <a:r>
              <a:rPr lang="en-CA" sz="2000" dirty="0">
                <a:solidFill>
                  <a:schemeClr val="tx2"/>
                </a:solidFill>
                <a:ea typeface="Ayuthaya" pitchFamily="2" charset="-34"/>
                <a:cs typeface="Ayuthaya" pitchFamily="2" charset="-34"/>
              </a:rPr>
              <a:t> </a:t>
            </a:r>
            <a:r>
              <a:rPr lang="en-CA" sz="2000" b="1" dirty="0">
                <a:solidFill>
                  <a:schemeClr val="tx2"/>
                </a:solidFill>
                <a:ea typeface="Ayuthaya" pitchFamily="2" charset="-34"/>
                <a:cs typeface="Ayuthaya" pitchFamily="2" charset="-34"/>
              </a:rPr>
              <a:t>I've made sure I've learned extra things.</a:t>
            </a:r>
            <a:endParaRPr lang="en-US" sz="2000" b="1" dirty="0"/>
          </a:p>
        </p:txBody>
      </p:sp>
      <p:sp>
        <p:nvSpPr>
          <p:cNvPr id="4" name="Date Placeholder 3">
            <a:extLst>
              <a:ext uri="{FF2B5EF4-FFF2-40B4-BE49-F238E27FC236}">
                <a16:creationId xmlns:a16="http://schemas.microsoft.com/office/drawing/2014/main" id="{7E6810DA-A550-A449-86CD-A048C5F4A049}"/>
              </a:ext>
            </a:extLst>
          </p:cNvPr>
          <p:cNvSpPr>
            <a:spLocks noGrp="1"/>
          </p:cNvSpPr>
          <p:nvPr>
            <p:ph type="dt" sz="half" idx="10"/>
          </p:nvPr>
        </p:nvSpPr>
        <p:spPr/>
        <p:txBody>
          <a:bodyPr/>
          <a:lstStyle/>
          <a:p>
            <a:r>
              <a:rPr lang="en-CA" dirty="0"/>
              <a:t>2 June 2021</a:t>
            </a:r>
            <a:endParaRPr lang="en-US" dirty="0"/>
          </a:p>
        </p:txBody>
      </p:sp>
      <p:sp>
        <p:nvSpPr>
          <p:cNvPr id="5" name="Footer Placeholder 4">
            <a:extLst>
              <a:ext uri="{FF2B5EF4-FFF2-40B4-BE49-F238E27FC236}">
                <a16:creationId xmlns:a16="http://schemas.microsoft.com/office/drawing/2014/main" id="{9462981E-F008-F049-85C4-FC1BCE4E0DFF}"/>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531ABB20-EA41-AC42-B6DE-F2868D794C1B}"/>
              </a:ext>
            </a:extLst>
          </p:cNvPr>
          <p:cNvSpPr>
            <a:spLocks noGrp="1"/>
          </p:cNvSpPr>
          <p:nvPr>
            <p:ph type="sldNum" sz="quarter" idx="12"/>
          </p:nvPr>
        </p:nvSpPr>
        <p:spPr/>
        <p:txBody>
          <a:bodyPr/>
          <a:lstStyle/>
          <a:p>
            <a:fld id="{B24C9963-FD2B-8F4B-8106-5431D68810C4}" type="slidenum">
              <a:rPr lang="en-US" smtClean="0"/>
              <a:t>12</a:t>
            </a:fld>
            <a:endParaRPr lang="en-US"/>
          </a:p>
        </p:txBody>
      </p:sp>
    </p:spTree>
    <p:extLst>
      <p:ext uri="{BB962C8B-B14F-4D97-AF65-F5344CB8AC3E}">
        <p14:creationId xmlns:p14="http://schemas.microsoft.com/office/powerpoint/2010/main" val="422998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F64DD">
            <a:alpha val="1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626A-30F7-234C-9830-12C9A10E1894}"/>
              </a:ext>
            </a:extLst>
          </p:cNvPr>
          <p:cNvSpPr>
            <a:spLocks noGrp="1"/>
          </p:cNvSpPr>
          <p:nvPr>
            <p:ph type="title"/>
          </p:nvPr>
        </p:nvSpPr>
        <p:spPr>
          <a:xfrm>
            <a:off x="838200" y="212670"/>
            <a:ext cx="10515600" cy="936733"/>
          </a:xfrm>
        </p:spPr>
        <p:txBody>
          <a:bodyPr>
            <a:normAutofit/>
          </a:bodyPr>
          <a:lstStyle/>
          <a:p>
            <a:pPr algn="ctr"/>
            <a:r>
              <a:rPr lang="en-US" sz="4800" b="1" dirty="0">
                <a:solidFill>
                  <a:srgbClr val="7030A0"/>
                </a:solidFill>
              </a:rPr>
              <a:t>Resourceful Problem-Solvers </a:t>
            </a:r>
            <a:endParaRPr lang="en-US" sz="4800" dirty="0"/>
          </a:p>
        </p:txBody>
      </p:sp>
      <p:sp>
        <p:nvSpPr>
          <p:cNvPr id="3" name="Content Placeholder 2">
            <a:extLst>
              <a:ext uri="{FF2B5EF4-FFF2-40B4-BE49-F238E27FC236}">
                <a16:creationId xmlns:a16="http://schemas.microsoft.com/office/drawing/2014/main" id="{F8E276FF-9ED8-0140-8548-D58A9A3A8EC0}"/>
              </a:ext>
            </a:extLst>
          </p:cNvPr>
          <p:cNvSpPr>
            <a:spLocks noGrp="1"/>
          </p:cNvSpPr>
          <p:nvPr>
            <p:ph idx="1"/>
          </p:nvPr>
        </p:nvSpPr>
        <p:spPr>
          <a:xfrm>
            <a:off x="640492" y="1186293"/>
            <a:ext cx="11041356" cy="761449"/>
          </a:xfrm>
        </p:spPr>
        <p:txBody>
          <a:bodyPr>
            <a:noAutofit/>
          </a:bodyPr>
          <a:lstStyle/>
          <a:p>
            <a:pPr marL="0" indent="0" algn="ctr">
              <a:buNone/>
            </a:pPr>
            <a:r>
              <a:rPr lang="en-US" dirty="0">
                <a:solidFill>
                  <a:srgbClr val="7030A0"/>
                </a:solidFill>
              </a:rPr>
              <a:t>Participants universally created unique &amp; workable solutions to challenges </a:t>
            </a:r>
          </a:p>
        </p:txBody>
      </p:sp>
      <p:sp>
        <p:nvSpPr>
          <p:cNvPr id="7" name="Rounded Rectangular Callout 6">
            <a:extLst>
              <a:ext uri="{FF2B5EF4-FFF2-40B4-BE49-F238E27FC236}">
                <a16:creationId xmlns:a16="http://schemas.microsoft.com/office/drawing/2014/main" id="{D6B8D321-731D-8A4D-A24E-DB2A29F9DA5D}"/>
              </a:ext>
            </a:extLst>
          </p:cNvPr>
          <p:cNvSpPr/>
          <p:nvPr/>
        </p:nvSpPr>
        <p:spPr>
          <a:xfrm>
            <a:off x="1303149" y="1906946"/>
            <a:ext cx="10378699" cy="1522054"/>
          </a:xfrm>
          <a:prstGeom prst="wedgeRoundRectCallout">
            <a:avLst>
              <a:gd name="adj1" fmla="val -57769"/>
              <a:gd name="adj2" fmla="val -4527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ea typeface="CHLOS" panose="02000603000000000000" pitchFamily="2" charset="77"/>
              </a:rPr>
              <a:t>I make my own accommodations, […] I would really not be able to just use everyone’s computer, I have my job computer  [… that]  I personalize a lot of stuff like changing the color, changing the sizes of everything […]. I use a really big screen […]</a:t>
            </a:r>
            <a:r>
              <a:rPr lang="en-CA" sz="2000" b="1" dirty="0">
                <a:ea typeface="CHLOS" panose="02000603000000000000" pitchFamily="2" charset="77"/>
              </a:rPr>
              <a:t>. </a:t>
            </a:r>
          </a:p>
          <a:p>
            <a:pPr algn="ctr"/>
            <a:r>
              <a:rPr lang="en-CA" sz="2000" b="1" dirty="0">
                <a:ea typeface="CHLOS" panose="02000603000000000000" pitchFamily="2" charset="77"/>
              </a:rPr>
              <a:t>I did the modifications myself </a:t>
            </a:r>
            <a:r>
              <a:rPr lang="en-CA" sz="2000" dirty="0">
                <a:ea typeface="CHLOS" panose="02000603000000000000" pitchFamily="2" charset="77"/>
              </a:rPr>
              <a:t>but that's the kind of accommodations I need</a:t>
            </a:r>
            <a:r>
              <a:rPr lang="en-CA" sz="2000" b="1" dirty="0">
                <a:ea typeface="CHLOS" panose="02000603000000000000" pitchFamily="2" charset="77"/>
              </a:rPr>
              <a:t>.</a:t>
            </a:r>
            <a:endParaRPr lang="en-US" sz="2000" b="1" dirty="0"/>
          </a:p>
        </p:txBody>
      </p:sp>
      <p:sp>
        <p:nvSpPr>
          <p:cNvPr id="11" name="Oval Callout 10">
            <a:extLst>
              <a:ext uri="{FF2B5EF4-FFF2-40B4-BE49-F238E27FC236}">
                <a16:creationId xmlns:a16="http://schemas.microsoft.com/office/drawing/2014/main" id="{22598E89-1226-9045-9855-BCCE0470394F}"/>
              </a:ext>
            </a:extLst>
          </p:cNvPr>
          <p:cNvSpPr/>
          <p:nvPr/>
        </p:nvSpPr>
        <p:spPr>
          <a:xfrm>
            <a:off x="250661" y="3656340"/>
            <a:ext cx="5262191" cy="264716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chemeClr val="tx1"/>
                </a:solidFill>
                <a:ea typeface="Bodoni Ornaments" pitchFamily="2" charset="0"/>
                <a:cs typeface="Damascus" pitchFamily="2" charset="-78"/>
              </a:rPr>
              <a:t>So normally in our house, the radio goes off with a piece of software that I wrote, so I have a whole house audio system which is really cool [. . .] </a:t>
            </a:r>
          </a:p>
          <a:p>
            <a:pPr algn="ctr"/>
            <a:r>
              <a:rPr lang="en-CA" sz="2200" b="1" dirty="0">
                <a:solidFill>
                  <a:schemeClr val="tx1"/>
                </a:solidFill>
                <a:ea typeface="Bodoni Ornaments" pitchFamily="2" charset="0"/>
                <a:cs typeface="Damascus" pitchFamily="2" charset="-78"/>
              </a:rPr>
              <a:t>I wired it myself.</a:t>
            </a:r>
            <a:endParaRPr lang="en-US" sz="2200" b="1" dirty="0">
              <a:solidFill>
                <a:schemeClr val="tx1"/>
              </a:solidFill>
            </a:endParaRPr>
          </a:p>
        </p:txBody>
      </p:sp>
      <p:sp>
        <p:nvSpPr>
          <p:cNvPr id="10" name="Rounded Rectangular Callout 9">
            <a:extLst>
              <a:ext uri="{FF2B5EF4-FFF2-40B4-BE49-F238E27FC236}">
                <a16:creationId xmlns:a16="http://schemas.microsoft.com/office/drawing/2014/main" id="{E1EE95A9-9269-1545-B374-BFD0B48305C3}"/>
              </a:ext>
            </a:extLst>
          </p:cNvPr>
          <p:cNvSpPr/>
          <p:nvPr/>
        </p:nvSpPr>
        <p:spPr>
          <a:xfrm>
            <a:off x="5772343" y="4126273"/>
            <a:ext cx="5676513" cy="1394848"/>
          </a:xfrm>
          <a:prstGeom prst="wedgeRoundRectCallout">
            <a:avLst>
              <a:gd name="adj1" fmla="val 55358"/>
              <a:gd name="adj2" fmla="val -34812"/>
              <a:gd name="adj3" fmla="val 16667"/>
            </a:avLst>
          </a:prstGeom>
          <a:solidFill>
            <a:srgbClr val="91DE26">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solidFill>
                  <a:schemeClr val="tx2"/>
                </a:solidFill>
              </a:rPr>
              <a:t>With disability […] </a:t>
            </a:r>
            <a:r>
              <a:rPr lang="en-CA" sz="2200" b="1" dirty="0">
                <a:solidFill>
                  <a:schemeClr val="tx2"/>
                </a:solidFill>
              </a:rPr>
              <a:t>there’s an underlying innovation and creativity</a:t>
            </a:r>
            <a:r>
              <a:rPr lang="en-CA" sz="2200" dirty="0">
                <a:solidFill>
                  <a:schemeClr val="tx2"/>
                </a:solidFill>
              </a:rPr>
              <a:t>, and a sort of "can do" problem solving</a:t>
            </a:r>
            <a:endParaRPr lang="en-US" sz="2200" dirty="0">
              <a:solidFill>
                <a:schemeClr val="tx2"/>
              </a:solidFill>
            </a:endParaRPr>
          </a:p>
        </p:txBody>
      </p:sp>
      <p:sp>
        <p:nvSpPr>
          <p:cNvPr id="4" name="Date Placeholder 3">
            <a:extLst>
              <a:ext uri="{FF2B5EF4-FFF2-40B4-BE49-F238E27FC236}">
                <a16:creationId xmlns:a16="http://schemas.microsoft.com/office/drawing/2014/main" id="{E53F9625-1C5D-6C48-93D4-BBBEAA11F259}"/>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DA1A01B9-F202-3648-908A-9D6A957124BE}"/>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3E7EA4A3-6CD6-774D-AFC4-46A747E8E818}"/>
              </a:ext>
            </a:extLst>
          </p:cNvPr>
          <p:cNvSpPr>
            <a:spLocks noGrp="1"/>
          </p:cNvSpPr>
          <p:nvPr>
            <p:ph type="sldNum" sz="quarter" idx="12"/>
          </p:nvPr>
        </p:nvSpPr>
        <p:spPr/>
        <p:txBody>
          <a:bodyPr/>
          <a:lstStyle/>
          <a:p>
            <a:fld id="{B24C9963-FD2B-8F4B-8106-5431D68810C4}" type="slidenum">
              <a:rPr lang="en-US" smtClean="0"/>
              <a:t>13</a:t>
            </a:fld>
            <a:endParaRPr lang="en-US" dirty="0"/>
          </a:p>
        </p:txBody>
      </p:sp>
    </p:spTree>
    <p:extLst>
      <p:ext uri="{BB962C8B-B14F-4D97-AF65-F5344CB8AC3E}">
        <p14:creationId xmlns:p14="http://schemas.microsoft.com/office/powerpoint/2010/main" val="40602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626A-30F7-234C-9830-12C9A10E1894}"/>
              </a:ext>
            </a:extLst>
          </p:cNvPr>
          <p:cNvSpPr>
            <a:spLocks noGrp="1"/>
          </p:cNvSpPr>
          <p:nvPr>
            <p:ph type="title"/>
          </p:nvPr>
        </p:nvSpPr>
        <p:spPr>
          <a:xfrm>
            <a:off x="838200" y="212670"/>
            <a:ext cx="10515600" cy="936733"/>
          </a:xfrm>
        </p:spPr>
        <p:txBody>
          <a:bodyPr>
            <a:normAutofit/>
          </a:bodyPr>
          <a:lstStyle/>
          <a:p>
            <a:pPr algn="ctr"/>
            <a:r>
              <a:rPr lang="en-US" sz="4800" b="1" dirty="0">
                <a:solidFill>
                  <a:srgbClr val="7030A0"/>
                </a:solidFill>
              </a:rPr>
              <a:t>Flexibility and Adaptability</a:t>
            </a:r>
            <a:endParaRPr lang="en-US" sz="4800" dirty="0"/>
          </a:p>
        </p:txBody>
      </p:sp>
      <p:sp>
        <p:nvSpPr>
          <p:cNvPr id="3" name="Content Placeholder 2">
            <a:extLst>
              <a:ext uri="{FF2B5EF4-FFF2-40B4-BE49-F238E27FC236}">
                <a16:creationId xmlns:a16="http://schemas.microsoft.com/office/drawing/2014/main" id="{F8E276FF-9ED8-0140-8548-D58A9A3A8EC0}"/>
              </a:ext>
            </a:extLst>
          </p:cNvPr>
          <p:cNvSpPr>
            <a:spLocks noGrp="1"/>
          </p:cNvSpPr>
          <p:nvPr>
            <p:ph idx="1"/>
          </p:nvPr>
        </p:nvSpPr>
        <p:spPr>
          <a:xfrm>
            <a:off x="838200" y="1149404"/>
            <a:ext cx="10515600" cy="502538"/>
          </a:xfrm>
        </p:spPr>
        <p:txBody>
          <a:bodyPr>
            <a:normAutofit/>
          </a:bodyPr>
          <a:lstStyle/>
          <a:p>
            <a:pPr marL="0" indent="0" algn="ctr">
              <a:buNone/>
            </a:pPr>
            <a:r>
              <a:rPr lang="en-US" dirty="0">
                <a:solidFill>
                  <a:srgbClr val="7030A0"/>
                </a:solidFill>
              </a:rPr>
              <a:t>Participants find ways to flex and adapt </a:t>
            </a:r>
          </a:p>
        </p:txBody>
      </p:sp>
      <p:sp>
        <p:nvSpPr>
          <p:cNvPr id="7" name="Rounded Rectangular Callout 6">
            <a:extLst>
              <a:ext uri="{FF2B5EF4-FFF2-40B4-BE49-F238E27FC236}">
                <a16:creationId xmlns:a16="http://schemas.microsoft.com/office/drawing/2014/main" id="{D6B8D321-731D-8A4D-A24E-DB2A29F9DA5D}"/>
              </a:ext>
            </a:extLst>
          </p:cNvPr>
          <p:cNvSpPr/>
          <p:nvPr/>
        </p:nvSpPr>
        <p:spPr>
          <a:xfrm>
            <a:off x="376351" y="1914399"/>
            <a:ext cx="6704072" cy="1368099"/>
          </a:xfrm>
          <a:prstGeom prst="wedgeRoundRectCallout">
            <a:avLst>
              <a:gd name="adj1" fmla="val -32451"/>
              <a:gd name="adj2" fmla="val -786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 guess when you're blind you accept yourself as normal, right? I don't know. </a:t>
            </a:r>
            <a:r>
              <a:rPr lang="en-CA" sz="2000" b="1" dirty="0"/>
              <a:t>I guess when you're disabled, you adapt </a:t>
            </a:r>
            <a:r>
              <a:rPr lang="en-CA" sz="2000" dirty="0"/>
              <a:t>and you just assume that everyone does these things.</a:t>
            </a:r>
            <a:endParaRPr lang="en-US" sz="2000" dirty="0"/>
          </a:p>
        </p:txBody>
      </p:sp>
      <p:sp>
        <p:nvSpPr>
          <p:cNvPr id="9" name="Rounded Rectangular Callout 8">
            <a:extLst>
              <a:ext uri="{FF2B5EF4-FFF2-40B4-BE49-F238E27FC236}">
                <a16:creationId xmlns:a16="http://schemas.microsoft.com/office/drawing/2014/main" id="{4FB3C44F-734D-2A4C-9FDB-5B3891BF9970}"/>
              </a:ext>
            </a:extLst>
          </p:cNvPr>
          <p:cNvSpPr/>
          <p:nvPr/>
        </p:nvSpPr>
        <p:spPr>
          <a:xfrm>
            <a:off x="376350" y="3575500"/>
            <a:ext cx="6861876" cy="2565807"/>
          </a:xfrm>
          <a:prstGeom prst="wedgeRoundRectCallout">
            <a:avLst>
              <a:gd name="adj1" fmla="val -12082"/>
              <a:gd name="adj2" fmla="val 70215"/>
              <a:gd name="adj3" fmla="val 16667"/>
            </a:avLst>
          </a:prstGeom>
          <a:solidFill>
            <a:srgbClr val="91DE26">
              <a:alpha val="3761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2">
                    <a:lumMod val="25000"/>
                  </a:schemeClr>
                </a:solidFill>
              </a:rPr>
              <a:t>I am seated 99% of the time because I have trouble standing, walking and moving around.  Luckily, my core strength is rather good so I am not too hampered when I am seated.  Because of this, I have had to tailor all the techniques I learned at university.  We were taught at university primarily how to use movements while in a standing position.  Given my disability, I needed to change those techniques to be able to use them effectively.  </a:t>
            </a:r>
            <a:r>
              <a:rPr lang="en-CA" b="1" dirty="0">
                <a:solidFill>
                  <a:schemeClr val="bg2">
                    <a:lumMod val="25000"/>
                  </a:schemeClr>
                </a:solidFill>
              </a:rPr>
              <a:t>The patients who know me realize that I carry out my work while seated. That’s not a problem</a:t>
            </a:r>
            <a:r>
              <a:rPr lang="en-CA" dirty="0">
                <a:solidFill>
                  <a:schemeClr val="bg2">
                    <a:lumMod val="25000"/>
                  </a:schemeClr>
                </a:solidFill>
              </a:rPr>
              <a:t>. </a:t>
            </a:r>
          </a:p>
        </p:txBody>
      </p:sp>
      <p:sp>
        <p:nvSpPr>
          <p:cNvPr id="10" name="Rounded Rectangular Callout 9">
            <a:extLst>
              <a:ext uri="{FF2B5EF4-FFF2-40B4-BE49-F238E27FC236}">
                <a16:creationId xmlns:a16="http://schemas.microsoft.com/office/drawing/2014/main" id="{3578CBE7-3749-1640-AF8C-3B96F67BBFEF}"/>
              </a:ext>
            </a:extLst>
          </p:cNvPr>
          <p:cNvSpPr/>
          <p:nvPr/>
        </p:nvSpPr>
        <p:spPr>
          <a:xfrm>
            <a:off x="7510995" y="2384639"/>
            <a:ext cx="4304655" cy="3469172"/>
          </a:xfrm>
          <a:prstGeom prst="wedgeRoundRectCallout">
            <a:avLst>
              <a:gd name="adj1" fmla="val 40805"/>
              <a:gd name="adj2" fmla="val -624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 did the [job] interview. And they were like, “Well, we're not really sure you can work here,” and I'm like, “Why not?” “Well, can you reach the files?” So, I pull out my </a:t>
            </a:r>
            <a:r>
              <a:rPr lang="en-US" sz="2000" dirty="0" err="1">
                <a:solidFill>
                  <a:schemeClr val="tx1"/>
                </a:solidFill>
              </a:rPr>
              <a:t>reacher</a:t>
            </a:r>
            <a:r>
              <a:rPr lang="en-US" sz="2000" dirty="0">
                <a:solidFill>
                  <a:schemeClr val="tx1"/>
                </a:solidFill>
              </a:rPr>
              <a:t> and I said, “Yeah, I can reach the files.” “Um … can you do this?"  “Well, yes I can. If you raised the filing cabinet up just a little bit more, I could do it even better."</a:t>
            </a:r>
          </a:p>
        </p:txBody>
      </p:sp>
      <p:sp>
        <p:nvSpPr>
          <p:cNvPr id="4" name="Date Placeholder 3">
            <a:extLst>
              <a:ext uri="{FF2B5EF4-FFF2-40B4-BE49-F238E27FC236}">
                <a16:creationId xmlns:a16="http://schemas.microsoft.com/office/drawing/2014/main" id="{E53F9625-1C5D-6C48-93D4-BBBEAA11F259}"/>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DA1A01B9-F202-3648-908A-9D6A957124BE}"/>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3E7EA4A3-6CD6-774D-AFC4-46A747E8E818}"/>
              </a:ext>
            </a:extLst>
          </p:cNvPr>
          <p:cNvSpPr>
            <a:spLocks noGrp="1"/>
          </p:cNvSpPr>
          <p:nvPr>
            <p:ph type="sldNum" sz="quarter" idx="12"/>
          </p:nvPr>
        </p:nvSpPr>
        <p:spPr/>
        <p:txBody>
          <a:bodyPr/>
          <a:lstStyle/>
          <a:p>
            <a:fld id="{B24C9963-FD2B-8F4B-8106-5431D68810C4}" type="slidenum">
              <a:rPr lang="en-US" smtClean="0"/>
              <a:t>14</a:t>
            </a:fld>
            <a:endParaRPr lang="en-US"/>
          </a:p>
        </p:txBody>
      </p:sp>
    </p:spTree>
    <p:extLst>
      <p:ext uri="{BB962C8B-B14F-4D97-AF65-F5344CB8AC3E}">
        <p14:creationId xmlns:p14="http://schemas.microsoft.com/office/powerpoint/2010/main" val="58753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626A-30F7-234C-9830-12C9A10E1894}"/>
              </a:ext>
            </a:extLst>
          </p:cNvPr>
          <p:cNvSpPr>
            <a:spLocks noGrp="1"/>
          </p:cNvSpPr>
          <p:nvPr>
            <p:ph type="title"/>
          </p:nvPr>
        </p:nvSpPr>
        <p:spPr>
          <a:xfrm>
            <a:off x="838200" y="212670"/>
            <a:ext cx="10515600" cy="936733"/>
          </a:xfrm>
        </p:spPr>
        <p:txBody>
          <a:bodyPr>
            <a:normAutofit/>
          </a:bodyPr>
          <a:lstStyle/>
          <a:p>
            <a:pPr algn="ctr"/>
            <a:r>
              <a:rPr lang="en-US" sz="4800" b="1" dirty="0">
                <a:solidFill>
                  <a:srgbClr val="7030A0"/>
                </a:solidFill>
              </a:rPr>
              <a:t>Persistence and Resilience</a:t>
            </a:r>
            <a:endParaRPr lang="en-US" sz="4800" dirty="0"/>
          </a:p>
        </p:txBody>
      </p:sp>
      <p:sp>
        <p:nvSpPr>
          <p:cNvPr id="3" name="Content Placeholder 2">
            <a:extLst>
              <a:ext uri="{FF2B5EF4-FFF2-40B4-BE49-F238E27FC236}">
                <a16:creationId xmlns:a16="http://schemas.microsoft.com/office/drawing/2014/main" id="{F8E276FF-9ED8-0140-8548-D58A9A3A8EC0}"/>
              </a:ext>
            </a:extLst>
          </p:cNvPr>
          <p:cNvSpPr>
            <a:spLocks noGrp="1"/>
          </p:cNvSpPr>
          <p:nvPr>
            <p:ph idx="1"/>
          </p:nvPr>
        </p:nvSpPr>
        <p:spPr>
          <a:xfrm>
            <a:off x="838200" y="1149404"/>
            <a:ext cx="10515600" cy="502538"/>
          </a:xfrm>
        </p:spPr>
        <p:txBody>
          <a:bodyPr>
            <a:normAutofit/>
          </a:bodyPr>
          <a:lstStyle/>
          <a:p>
            <a:pPr marL="0" indent="0" algn="ctr">
              <a:buNone/>
            </a:pPr>
            <a:r>
              <a:rPr lang="en-US" dirty="0">
                <a:solidFill>
                  <a:srgbClr val="7030A0"/>
                </a:solidFill>
              </a:rPr>
              <a:t>Participants demonstrate resilience when confronting difficulties </a:t>
            </a:r>
          </a:p>
        </p:txBody>
      </p:sp>
      <p:sp>
        <p:nvSpPr>
          <p:cNvPr id="10" name="Rounded Rectangular Callout 9">
            <a:extLst>
              <a:ext uri="{FF2B5EF4-FFF2-40B4-BE49-F238E27FC236}">
                <a16:creationId xmlns:a16="http://schemas.microsoft.com/office/drawing/2014/main" id="{3578CBE7-3749-1640-AF8C-3B96F67BBFEF}"/>
              </a:ext>
            </a:extLst>
          </p:cNvPr>
          <p:cNvSpPr/>
          <p:nvPr/>
        </p:nvSpPr>
        <p:spPr>
          <a:xfrm>
            <a:off x="255720" y="1859187"/>
            <a:ext cx="5840280" cy="2484818"/>
          </a:xfrm>
          <a:prstGeom prst="wedgeRoundRectCallout">
            <a:avLst>
              <a:gd name="adj1" fmla="val -44315"/>
              <a:gd name="adj2" fmla="val -581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When I was first starting out, I did have some difficulties getting jobs and getting interviews and getting taken seriously. And I wasn't sure that it was just because I was another snot-nosed student coming out of the system and they just didn't have time for me. Or if it was because I was that snot-nosed disabled student […]. I didn't know for sure which it was, so </a:t>
            </a:r>
            <a:r>
              <a:rPr lang="en-CA" b="1" dirty="0">
                <a:solidFill>
                  <a:srgbClr val="002060"/>
                </a:solidFill>
              </a:rPr>
              <a:t>I just ended up being persistent</a:t>
            </a:r>
            <a:r>
              <a:rPr lang="en-CA" dirty="0">
                <a:solidFill>
                  <a:srgbClr val="002060"/>
                </a:solidFill>
              </a:rPr>
              <a:t>.</a:t>
            </a:r>
            <a:r>
              <a:rPr lang="en-CA" u="sng" dirty="0">
                <a:solidFill>
                  <a:srgbClr val="002060"/>
                </a:solidFill>
              </a:rPr>
              <a:t> </a:t>
            </a:r>
            <a:endParaRPr lang="en-US" sz="1500" u="sng" dirty="0">
              <a:solidFill>
                <a:srgbClr val="002060"/>
              </a:solidFill>
            </a:endParaRPr>
          </a:p>
        </p:txBody>
      </p:sp>
      <p:sp>
        <p:nvSpPr>
          <p:cNvPr id="9" name="Rounded Rectangular Callout 8">
            <a:extLst>
              <a:ext uri="{FF2B5EF4-FFF2-40B4-BE49-F238E27FC236}">
                <a16:creationId xmlns:a16="http://schemas.microsoft.com/office/drawing/2014/main" id="{4FB3C44F-734D-2A4C-9FDB-5B3891BF9970}"/>
              </a:ext>
            </a:extLst>
          </p:cNvPr>
          <p:cNvSpPr/>
          <p:nvPr/>
        </p:nvSpPr>
        <p:spPr>
          <a:xfrm>
            <a:off x="6369802" y="1830915"/>
            <a:ext cx="5566478" cy="2307550"/>
          </a:xfrm>
          <a:prstGeom prst="wedgeRoundRectCallout">
            <a:avLst>
              <a:gd name="adj1" fmla="val 43672"/>
              <a:gd name="adj2" fmla="val 61118"/>
              <a:gd name="adj3" fmla="val 16667"/>
            </a:avLst>
          </a:prstGeom>
          <a:solidFill>
            <a:srgbClr val="91DE26">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accent1"/>
                </a:solidFill>
              </a:rPr>
              <a:t>Ah yeah, I guess one of the one of the first things I would say is, you know: </a:t>
            </a:r>
            <a:r>
              <a:rPr lang="en-CA" sz="2000" b="1" dirty="0">
                <a:solidFill>
                  <a:schemeClr val="accent1"/>
                </a:solidFill>
              </a:rPr>
              <a:t>You gotta be resilient </a:t>
            </a:r>
            <a:r>
              <a:rPr lang="en-CA" sz="2000" dirty="0">
                <a:solidFill>
                  <a:schemeClr val="accent1"/>
                </a:solidFill>
              </a:rPr>
              <a:t>because you're gonna get whacked a lot.  And you gotta be able to come back and say, you know, “You're not going to get rid of me that easily,” […] Be prepared for that. Because if you're not prepared for that, you're gonna go nowhere.</a:t>
            </a:r>
          </a:p>
        </p:txBody>
      </p:sp>
      <p:sp>
        <p:nvSpPr>
          <p:cNvPr id="7" name="Rounded Rectangular Callout 6">
            <a:extLst>
              <a:ext uri="{FF2B5EF4-FFF2-40B4-BE49-F238E27FC236}">
                <a16:creationId xmlns:a16="http://schemas.microsoft.com/office/drawing/2014/main" id="{D6B8D321-731D-8A4D-A24E-DB2A29F9DA5D}"/>
              </a:ext>
            </a:extLst>
          </p:cNvPr>
          <p:cNvSpPr/>
          <p:nvPr/>
        </p:nvSpPr>
        <p:spPr>
          <a:xfrm>
            <a:off x="568411" y="4540331"/>
            <a:ext cx="10785387" cy="1644193"/>
          </a:xfrm>
          <a:prstGeom prst="wedgeRoundRectCallout">
            <a:avLst>
              <a:gd name="adj1" fmla="val -28951"/>
              <a:gd name="adj2" fmla="val 80947"/>
              <a:gd name="adj3" fmla="val 16667"/>
            </a:avLst>
          </a:prstGeom>
          <a:solidFill>
            <a:schemeClr val="accent3">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I remember learning to solder in Grade 6, because </a:t>
            </a:r>
            <a:r>
              <a:rPr lang="en-CA" sz="2000" b="1" dirty="0">
                <a:solidFill>
                  <a:schemeClr val="tx1"/>
                </a:solidFill>
              </a:rPr>
              <a:t>I got so miffed of having to ask others </a:t>
            </a:r>
            <a:r>
              <a:rPr lang="en-CA" sz="2000" dirty="0">
                <a:solidFill>
                  <a:schemeClr val="tx1"/>
                </a:solidFill>
              </a:rPr>
              <a:t>[…] and when you're holding your handskit iron, it's like 600 degrees Fahrenheit. And you have to know how to do it without getting burned and as a blind person I vowed that I could learn to solder and I did get hurt a few times.  But I learned how to solder pretty well, </a:t>
            </a:r>
            <a:r>
              <a:rPr lang="en-CA" sz="2000" b="1" dirty="0">
                <a:solidFill>
                  <a:schemeClr val="tx1"/>
                </a:solidFill>
              </a:rPr>
              <a:t>but it was quite an effort to learn how</a:t>
            </a:r>
            <a:r>
              <a:rPr lang="en-CA" sz="2000" dirty="0">
                <a:solidFill>
                  <a:schemeClr val="tx1"/>
                </a:solidFill>
              </a:rPr>
              <a:t>.</a:t>
            </a:r>
            <a:endParaRPr lang="en-US" sz="2000" dirty="0">
              <a:solidFill>
                <a:schemeClr val="tx1"/>
              </a:solidFill>
            </a:endParaRPr>
          </a:p>
        </p:txBody>
      </p:sp>
      <p:sp>
        <p:nvSpPr>
          <p:cNvPr id="4" name="Date Placeholder 3">
            <a:extLst>
              <a:ext uri="{FF2B5EF4-FFF2-40B4-BE49-F238E27FC236}">
                <a16:creationId xmlns:a16="http://schemas.microsoft.com/office/drawing/2014/main" id="{E53F9625-1C5D-6C48-93D4-BBBEAA11F259}"/>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DA1A01B9-F202-3648-908A-9D6A957124BE}"/>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3E7EA4A3-6CD6-774D-AFC4-46A747E8E818}"/>
              </a:ext>
            </a:extLst>
          </p:cNvPr>
          <p:cNvSpPr>
            <a:spLocks noGrp="1"/>
          </p:cNvSpPr>
          <p:nvPr>
            <p:ph type="sldNum" sz="quarter" idx="12"/>
          </p:nvPr>
        </p:nvSpPr>
        <p:spPr/>
        <p:txBody>
          <a:bodyPr/>
          <a:lstStyle/>
          <a:p>
            <a:fld id="{B24C9963-FD2B-8F4B-8106-5431D68810C4}" type="slidenum">
              <a:rPr lang="en-US" smtClean="0"/>
              <a:t>15</a:t>
            </a:fld>
            <a:endParaRPr lang="en-US"/>
          </a:p>
        </p:txBody>
      </p:sp>
    </p:spTree>
    <p:extLst>
      <p:ext uri="{BB962C8B-B14F-4D97-AF65-F5344CB8AC3E}">
        <p14:creationId xmlns:p14="http://schemas.microsoft.com/office/powerpoint/2010/main" val="390406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626A-30F7-234C-9830-12C9A10E1894}"/>
              </a:ext>
            </a:extLst>
          </p:cNvPr>
          <p:cNvSpPr>
            <a:spLocks noGrp="1"/>
          </p:cNvSpPr>
          <p:nvPr>
            <p:ph type="title"/>
          </p:nvPr>
        </p:nvSpPr>
        <p:spPr>
          <a:xfrm>
            <a:off x="838200" y="212670"/>
            <a:ext cx="10515600" cy="936733"/>
          </a:xfrm>
        </p:spPr>
        <p:txBody>
          <a:bodyPr>
            <a:normAutofit/>
          </a:bodyPr>
          <a:lstStyle/>
          <a:p>
            <a:pPr algn="ctr"/>
            <a:r>
              <a:rPr lang="en-US" sz="4800" b="1" dirty="0">
                <a:solidFill>
                  <a:srgbClr val="7030A0"/>
                </a:solidFill>
              </a:rPr>
              <a:t>Social Support, Transportation, Housing </a:t>
            </a:r>
            <a:endParaRPr lang="en-US" sz="4800" dirty="0">
              <a:solidFill>
                <a:srgbClr val="7030A0"/>
              </a:solidFill>
            </a:endParaRPr>
          </a:p>
        </p:txBody>
      </p:sp>
      <p:sp>
        <p:nvSpPr>
          <p:cNvPr id="3" name="Content Placeholder 2">
            <a:extLst>
              <a:ext uri="{FF2B5EF4-FFF2-40B4-BE49-F238E27FC236}">
                <a16:creationId xmlns:a16="http://schemas.microsoft.com/office/drawing/2014/main" id="{F8E276FF-9ED8-0140-8548-D58A9A3A8EC0}"/>
              </a:ext>
            </a:extLst>
          </p:cNvPr>
          <p:cNvSpPr>
            <a:spLocks noGrp="1"/>
          </p:cNvSpPr>
          <p:nvPr>
            <p:ph idx="1"/>
          </p:nvPr>
        </p:nvSpPr>
        <p:spPr>
          <a:xfrm>
            <a:off x="271849" y="1149404"/>
            <a:ext cx="11565924" cy="502538"/>
          </a:xfrm>
        </p:spPr>
        <p:txBody>
          <a:bodyPr>
            <a:noAutofit/>
          </a:bodyPr>
          <a:lstStyle/>
          <a:p>
            <a:pPr marL="0" indent="0" algn="ctr">
              <a:buNone/>
            </a:pPr>
            <a:r>
              <a:rPr lang="en-US" dirty="0">
                <a:solidFill>
                  <a:srgbClr val="7030A0"/>
                </a:solidFill>
              </a:rPr>
              <a:t>Parti</a:t>
            </a:r>
            <a:r>
              <a:rPr lang="en-US" sz="2400" dirty="0">
                <a:solidFill>
                  <a:srgbClr val="7030A0"/>
                </a:solidFill>
              </a:rPr>
              <a:t>cipants require stable housing, transportation, and a supportive network to succeed</a:t>
            </a:r>
          </a:p>
        </p:txBody>
      </p:sp>
      <p:sp>
        <p:nvSpPr>
          <p:cNvPr id="10" name="Rounded Rectangular Callout 9">
            <a:extLst>
              <a:ext uri="{FF2B5EF4-FFF2-40B4-BE49-F238E27FC236}">
                <a16:creationId xmlns:a16="http://schemas.microsoft.com/office/drawing/2014/main" id="{3578CBE7-3749-1640-AF8C-3B96F67BBFEF}"/>
              </a:ext>
            </a:extLst>
          </p:cNvPr>
          <p:cNvSpPr/>
          <p:nvPr/>
        </p:nvSpPr>
        <p:spPr>
          <a:xfrm>
            <a:off x="506627" y="1876242"/>
            <a:ext cx="5260764" cy="2295467"/>
          </a:xfrm>
          <a:prstGeom prst="wedgeRoundRectCallout">
            <a:avLst>
              <a:gd name="adj1" fmla="val -44315"/>
              <a:gd name="adj2" fmla="val -581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070C0"/>
              </a:solidFill>
            </a:endParaRPr>
          </a:p>
          <a:p>
            <a:pPr algn="ctr"/>
            <a:r>
              <a:rPr lang="en-US" sz="2000" dirty="0">
                <a:solidFill>
                  <a:srgbClr val="0070C0"/>
                </a:solidFill>
              </a:rPr>
              <a:t>I couldn't rely on WheelTrans because you know how the paratransit system here is, </a:t>
            </a:r>
            <a:r>
              <a:rPr lang="en-US" sz="2000" b="1" dirty="0">
                <a:solidFill>
                  <a:srgbClr val="0070C0"/>
                </a:solidFill>
              </a:rPr>
              <a:t>you have no guarantee that you're actually going to get picked up on time</a:t>
            </a:r>
            <a:r>
              <a:rPr lang="en-US" sz="2000" dirty="0">
                <a:solidFill>
                  <a:srgbClr val="0070C0"/>
                </a:solidFill>
              </a:rPr>
              <a:t>. Or that you're going to get to your location at the time that you want, so Uber made a lot of money off of me. </a:t>
            </a:r>
          </a:p>
          <a:p>
            <a:pPr algn="ctr"/>
            <a:endParaRPr lang="en-US" sz="1500" dirty="0">
              <a:solidFill>
                <a:schemeClr val="tx1"/>
              </a:solidFill>
            </a:endParaRPr>
          </a:p>
        </p:txBody>
      </p:sp>
      <p:sp>
        <p:nvSpPr>
          <p:cNvPr id="8" name="Oval Callout 7">
            <a:extLst>
              <a:ext uri="{FF2B5EF4-FFF2-40B4-BE49-F238E27FC236}">
                <a16:creationId xmlns:a16="http://schemas.microsoft.com/office/drawing/2014/main" id="{8E2556B5-9F05-194E-A5D5-4F39E857D46C}"/>
              </a:ext>
            </a:extLst>
          </p:cNvPr>
          <p:cNvSpPr/>
          <p:nvPr/>
        </p:nvSpPr>
        <p:spPr>
          <a:xfrm>
            <a:off x="6054811" y="1752463"/>
            <a:ext cx="5840280" cy="2129644"/>
          </a:xfrm>
          <a:prstGeom prst="wedgeEllipseCallout">
            <a:avLst>
              <a:gd name="adj1" fmla="val 43652"/>
              <a:gd name="adj2" fmla="val 66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cs typeface="Bangla Sangam MN" panose="02000000000000000000" pitchFamily="2" charset="0"/>
              </a:rPr>
              <a:t>I deliberately live […] not quite downtown […] I think it’s the most accessible neighbourhood for probably anyone with a disability,  […] </a:t>
            </a:r>
            <a:r>
              <a:rPr lang="en-US" sz="2000" b="1" dirty="0">
                <a:solidFill>
                  <a:schemeClr val="bg1"/>
                </a:solidFill>
                <a:cs typeface="Bangla Sangam MN" panose="02000000000000000000" pitchFamily="2" charset="0"/>
              </a:rPr>
              <a:t>that getting to work is really easy</a:t>
            </a:r>
            <a:r>
              <a:rPr lang="en-US" sz="2000" b="1" dirty="0">
                <a:solidFill>
                  <a:schemeClr val="bg1"/>
                </a:solidFill>
              </a:rPr>
              <a:t>.</a:t>
            </a:r>
          </a:p>
        </p:txBody>
      </p:sp>
      <p:sp>
        <p:nvSpPr>
          <p:cNvPr id="7" name="Rounded Rectangular Callout 6">
            <a:extLst>
              <a:ext uri="{FF2B5EF4-FFF2-40B4-BE49-F238E27FC236}">
                <a16:creationId xmlns:a16="http://schemas.microsoft.com/office/drawing/2014/main" id="{D6B8D321-731D-8A4D-A24E-DB2A29F9DA5D}"/>
              </a:ext>
            </a:extLst>
          </p:cNvPr>
          <p:cNvSpPr/>
          <p:nvPr/>
        </p:nvSpPr>
        <p:spPr>
          <a:xfrm>
            <a:off x="713566" y="4357378"/>
            <a:ext cx="10682490" cy="1813302"/>
          </a:xfrm>
          <a:prstGeom prst="wedgeRoundRectCallout">
            <a:avLst>
              <a:gd name="adj1" fmla="val -36133"/>
              <a:gd name="adj2" fmla="val 70962"/>
              <a:gd name="adj3" fmla="val 16667"/>
            </a:avLst>
          </a:prstGeom>
          <a:solidFill>
            <a:srgbClr val="91DE26">
              <a:alpha val="393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I usually bug coworkers to show me the area </a:t>
            </a:r>
            <a:r>
              <a:rPr lang="en-CA" sz="2000" dirty="0">
                <a:solidFill>
                  <a:schemeClr val="tx1"/>
                </a:solidFill>
              </a:rPr>
              <a:t>and there's a couple that are really good. And I memorize the building, which I can fortunately do really quickly. I have really good geographical map memory. So when I'm shown, I remember, it sticks. Which is handy. And then so I come into work, go to my office, fire up my machine, or log in or whatever, and just do my work. And so if I have to go find someone, I know where people live in the building, I know where their workers are.</a:t>
            </a:r>
          </a:p>
        </p:txBody>
      </p:sp>
      <p:sp>
        <p:nvSpPr>
          <p:cNvPr id="4" name="Date Placeholder 3">
            <a:extLst>
              <a:ext uri="{FF2B5EF4-FFF2-40B4-BE49-F238E27FC236}">
                <a16:creationId xmlns:a16="http://schemas.microsoft.com/office/drawing/2014/main" id="{E53F9625-1C5D-6C48-93D4-BBBEAA11F259}"/>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DA1A01B9-F202-3648-908A-9D6A957124BE}"/>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3E7EA4A3-6CD6-774D-AFC4-46A747E8E818}"/>
              </a:ext>
            </a:extLst>
          </p:cNvPr>
          <p:cNvSpPr>
            <a:spLocks noGrp="1"/>
          </p:cNvSpPr>
          <p:nvPr>
            <p:ph type="sldNum" sz="quarter" idx="12"/>
          </p:nvPr>
        </p:nvSpPr>
        <p:spPr/>
        <p:txBody>
          <a:bodyPr/>
          <a:lstStyle/>
          <a:p>
            <a:fld id="{B24C9963-FD2B-8F4B-8106-5431D68810C4}" type="slidenum">
              <a:rPr lang="en-US" smtClean="0"/>
              <a:t>16</a:t>
            </a:fld>
            <a:endParaRPr lang="en-US"/>
          </a:p>
        </p:txBody>
      </p:sp>
    </p:spTree>
    <p:extLst>
      <p:ext uri="{BB962C8B-B14F-4D97-AF65-F5344CB8AC3E}">
        <p14:creationId xmlns:p14="http://schemas.microsoft.com/office/powerpoint/2010/main" val="300568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174"/>
            <a:lum/>
          </a:blip>
          <a:srcRect/>
          <a:stretch>
            <a:fillRect t="-26000" b="-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361A-9A87-DD46-88F7-484C3A4D468E}"/>
              </a:ext>
            </a:extLst>
          </p:cNvPr>
          <p:cNvSpPr>
            <a:spLocks noGrp="1"/>
          </p:cNvSpPr>
          <p:nvPr>
            <p:ph type="title"/>
          </p:nvPr>
        </p:nvSpPr>
        <p:spPr>
          <a:xfrm>
            <a:off x="838200" y="371904"/>
            <a:ext cx="10515600" cy="1325563"/>
          </a:xfrm>
        </p:spPr>
        <p:txBody>
          <a:bodyPr>
            <a:noAutofit/>
          </a:bodyPr>
          <a:lstStyle/>
          <a:p>
            <a:pPr algn="ctr"/>
            <a:r>
              <a:rPr lang="en-US" sz="4800" b="1" dirty="0"/>
              <a:t>Early Findings </a:t>
            </a:r>
            <a:br>
              <a:rPr lang="en-US" sz="4800" b="1" dirty="0"/>
            </a:br>
            <a:r>
              <a:rPr lang="en-US" sz="4800" b="1" dirty="0"/>
              <a:t>What Works in </a:t>
            </a:r>
            <a:r>
              <a:rPr lang="en-US" sz="4800" b="1" dirty="0">
                <a:solidFill>
                  <a:srgbClr val="0070C0"/>
                </a:solidFill>
              </a:rPr>
              <a:t>Workplaces  </a:t>
            </a:r>
          </a:p>
        </p:txBody>
      </p:sp>
      <p:sp>
        <p:nvSpPr>
          <p:cNvPr id="3" name="Content Placeholder 2">
            <a:extLst>
              <a:ext uri="{FF2B5EF4-FFF2-40B4-BE49-F238E27FC236}">
                <a16:creationId xmlns:a16="http://schemas.microsoft.com/office/drawing/2014/main" id="{4ECD60A7-84BC-1443-9B75-DCDD3F08C092}"/>
              </a:ext>
            </a:extLst>
          </p:cNvPr>
          <p:cNvSpPr>
            <a:spLocks noGrp="1"/>
          </p:cNvSpPr>
          <p:nvPr>
            <p:ph idx="1"/>
          </p:nvPr>
        </p:nvSpPr>
        <p:spPr>
          <a:xfrm>
            <a:off x="838200" y="2008187"/>
            <a:ext cx="10515600" cy="4530725"/>
          </a:xfrm>
        </p:spPr>
        <p:txBody>
          <a:bodyPr>
            <a:normAutofit/>
          </a:bodyPr>
          <a:lstStyle/>
          <a:p>
            <a:pPr marL="0" indent="0" algn="ctr">
              <a:buNone/>
            </a:pPr>
            <a:r>
              <a:rPr lang="en-US" sz="3200" b="1" dirty="0">
                <a:solidFill>
                  <a:srgbClr val="0070C0"/>
                </a:solidFill>
              </a:rPr>
              <a:t>MAIN </a:t>
            </a:r>
            <a:r>
              <a:rPr lang="en-US" sz="3200" b="1" dirty="0">
                <a:solidFill>
                  <a:schemeClr val="accent3">
                    <a:lumMod val="75000"/>
                  </a:schemeClr>
                </a:solidFill>
              </a:rPr>
              <a:t>THEMES</a:t>
            </a:r>
          </a:p>
          <a:p>
            <a:r>
              <a:rPr lang="en-US" sz="3600" dirty="0">
                <a:solidFill>
                  <a:schemeClr val="accent3">
                    <a:lumMod val="75000"/>
                  </a:schemeClr>
                </a:solidFill>
              </a:rPr>
              <a:t>Robust I.T. resources</a:t>
            </a:r>
          </a:p>
          <a:p>
            <a:r>
              <a:rPr lang="en-US" sz="3600" dirty="0">
                <a:solidFill>
                  <a:schemeClr val="accent3">
                    <a:lumMod val="75000"/>
                  </a:schemeClr>
                </a:solidFill>
              </a:rPr>
              <a:t>Relatively low cost physical accommodations </a:t>
            </a:r>
          </a:p>
          <a:p>
            <a:r>
              <a:rPr lang="en-US" sz="3600" dirty="0">
                <a:solidFill>
                  <a:schemeClr val="accent3">
                    <a:lumMod val="75000"/>
                  </a:schemeClr>
                </a:solidFill>
              </a:rPr>
              <a:t>Transportation access </a:t>
            </a:r>
          </a:p>
          <a:p>
            <a:r>
              <a:rPr lang="en-US" sz="3600" dirty="0">
                <a:solidFill>
                  <a:schemeClr val="accent3">
                    <a:lumMod val="75000"/>
                  </a:schemeClr>
                </a:solidFill>
              </a:rPr>
              <a:t>Government and community programs</a:t>
            </a:r>
          </a:p>
          <a:p>
            <a:r>
              <a:rPr lang="en-US" sz="3600" dirty="0">
                <a:solidFill>
                  <a:schemeClr val="accent3">
                    <a:lumMod val="75000"/>
                  </a:schemeClr>
                </a:solidFill>
              </a:rPr>
              <a:t>Leadership creates inclusion </a:t>
            </a:r>
          </a:p>
          <a:p>
            <a:r>
              <a:rPr lang="en-US" sz="3600" dirty="0">
                <a:solidFill>
                  <a:schemeClr val="accent3">
                    <a:lumMod val="75000"/>
                  </a:schemeClr>
                </a:solidFill>
              </a:rPr>
              <a:t>Flexibility, adaptability, &amp; lessons from COVID</a:t>
            </a:r>
          </a:p>
        </p:txBody>
      </p:sp>
      <p:sp>
        <p:nvSpPr>
          <p:cNvPr id="4" name="Date Placeholder 3">
            <a:extLst>
              <a:ext uri="{FF2B5EF4-FFF2-40B4-BE49-F238E27FC236}">
                <a16:creationId xmlns:a16="http://schemas.microsoft.com/office/drawing/2014/main" id="{7683BB75-B2D0-244B-A613-CE1F6BB75642}"/>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0E3BE248-15B6-634F-8339-761CE640737B}"/>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B94E39AD-CA68-B94A-9F18-05B88FE865D7}"/>
              </a:ext>
            </a:extLst>
          </p:cNvPr>
          <p:cNvSpPr>
            <a:spLocks noGrp="1"/>
          </p:cNvSpPr>
          <p:nvPr>
            <p:ph type="sldNum" sz="quarter" idx="12"/>
          </p:nvPr>
        </p:nvSpPr>
        <p:spPr/>
        <p:txBody>
          <a:bodyPr/>
          <a:lstStyle/>
          <a:p>
            <a:fld id="{B24C9963-FD2B-8F4B-8106-5431D68810C4}" type="slidenum">
              <a:rPr lang="en-US" smtClean="0"/>
              <a:t>17</a:t>
            </a:fld>
            <a:endParaRPr lang="en-US"/>
          </a:p>
        </p:txBody>
      </p:sp>
    </p:spTree>
    <p:extLst>
      <p:ext uri="{BB962C8B-B14F-4D97-AF65-F5344CB8AC3E}">
        <p14:creationId xmlns:p14="http://schemas.microsoft.com/office/powerpoint/2010/main" val="103377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8CEB-AF26-DD47-AA03-468B39ECAB2D}"/>
              </a:ext>
            </a:extLst>
          </p:cNvPr>
          <p:cNvSpPr>
            <a:spLocks noGrp="1"/>
          </p:cNvSpPr>
          <p:nvPr>
            <p:ph type="title"/>
          </p:nvPr>
        </p:nvSpPr>
        <p:spPr>
          <a:xfrm>
            <a:off x="1044197" y="359274"/>
            <a:ext cx="10103603" cy="828244"/>
          </a:xfrm>
        </p:spPr>
        <p:txBody>
          <a:bodyPr>
            <a:normAutofit/>
          </a:bodyPr>
          <a:lstStyle/>
          <a:p>
            <a:pPr algn="ctr"/>
            <a:r>
              <a:rPr lang="en-US" sz="4800" b="1" dirty="0">
                <a:solidFill>
                  <a:srgbClr val="0070C0"/>
                </a:solidFill>
              </a:rPr>
              <a:t>Robust I.T. Resources </a:t>
            </a:r>
          </a:p>
        </p:txBody>
      </p:sp>
      <p:sp>
        <p:nvSpPr>
          <p:cNvPr id="8" name="TextBox 7">
            <a:extLst>
              <a:ext uri="{FF2B5EF4-FFF2-40B4-BE49-F238E27FC236}">
                <a16:creationId xmlns:a16="http://schemas.microsoft.com/office/drawing/2014/main" id="{F09E604A-01E2-8D45-B034-939FED5CF1E9}"/>
              </a:ext>
            </a:extLst>
          </p:cNvPr>
          <p:cNvSpPr txBox="1"/>
          <p:nvPr/>
        </p:nvSpPr>
        <p:spPr>
          <a:xfrm>
            <a:off x="2880101" y="1078420"/>
            <a:ext cx="6431796" cy="523220"/>
          </a:xfrm>
          <a:prstGeom prst="rect">
            <a:avLst/>
          </a:prstGeom>
          <a:noFill/>
        </p:spPr>
        <p:txBody>
          <a:bodyPr wrap="square" rtlCol="0">
            <a:spAutoFit/>
          </a:bodyPr>
          <a:lstStyle/>
          <a:p>
            <a:pPr algn="ctr"/>
            <a:r>
              <a:rPr lang="en-CA" sz="2800" b="1" dirty="0">
                <a:solidFill>
                  <a:srgbClr val="0070C0"/>
                </a:solidFill>
                <a:ea typeface="Calibri" panose="020F0502020204030204" pitchFamily="34" charset="0"/>
              </a:rPr>
              <a:t>Employers need to have strong IT capacity</a:t>
            </a:r>
          </a:p>
        </p:txBody>
      </p:sp>
      <p:sp>
        <p:nvSpPr>
          <p:cNvPr id="9" name="Rounded Rectangular Callout 8">
            <a:extLst>
              <a:ext uri="{FF2B5EF4-FFF2-40B4-BE49-F238E27FC236}">
                <a16:creationId xmlns:a16="http://schemas.microsoft.com/office/drawing/2014/main" id="{1850C265-0283-D349-9D81-7E8DA49242D0}"/>
              </a:ext>
            </a:extLst>
          </p:cNvPr>
          <p:cNvSpPr/>
          <p:nvPr/>
        </p:nvSpPr>
        <p:spPr>
          <a:xfrm>
            <a:off x="582636" y="1724979"/>
            <a:ext cx="11026726" cy="983010"/>
          </a:xfrm>
          <a:prstGeom prst="wedgeRoundRectCallout">
            <a:avLst>
              <a:gd name="adj1" fmla="val -53405"/>
              <a:gd name="adj2" fmla="val 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ea typeface="Ayuthaya" pitchFamily="2" charset="-34"/>
                <a:cs typeface="Ayuthaya" pitchFamily="2" charset="-34"/>
              </a:rPr>
              <a:t>But my advice would be to </a:t>
            </a:r>
            <a:r>
              <a:rPr lang="en-CA" sz="2000" b="1" dirty="0">
                <a:ea typeface="Ayuthaya" pitchFamily="2" charset="-34"/>
                <a:cs typeface="Ayuthaya" pitchFamily="2" charset="-34"/>
              </a:rPr>
              <a:t>know your technology, </a:t>
            </a:r>
            <a:r>
              <a:rPr lang="en-CA" sz="2000" dirty="0">
                <a:ea typeface="Ayuthaya" pitchFamily="2" charset="-34"/>
                <a:cs typeface="Ayuthaya" pitchFamily="2" charset="-34"/>
              </a:rPr>
              <a:t>so that you minimize the range of things that you are unable to do, because the </a:t>
            </a:r>
            <a:r>
              <a:rPr lang="en-CA" sz="2000" b="1" dirty="0">
                <a:ea typeface="Ayuthaya" pitchFamily="2" charset="-34"/>
                <a:cs typeface="Ayuthaya" pitchFamily="2" charset="-34"/>
              </a:rPr>
              <a:t>technology will facilitate you being able to do these things</a:t>
            </a:r>
            <a:r>
              <a:rPr lang="en-CA" sz="2000" dirty="0">
                <a:ea typeface="Ayuthaya" pitchFamily="2" charset="-34"/>
                <a:cs typeface="Ayuthaya" pitchFamily="2" charset="-34"/>
              </a:rPr>
              <a:t>. </a:t>
            </a:r>
          </a:p>
        </p:txBody>
      </p:sp>
      <p:sp>
        <p:nvSpPr>
          <p:cNvPr id="11" name="Rounded Rectangular Callout 10">
            <a:extLst>
              <a:ext uri="{FF2B5EF4-FFF2-40B4-BE49-F238E27FC236}">
                <a16:creationId xmlns:a16="http://schemas.microsoft.com/office/drawing/2014/main" id="{2D9FE9FF-7EFB-6548-B64F-4A1DB0DB717D}"/>
              </a:ext>
            </a:extLst>
          </p:cNvPr>
          <p:cNvSpPr/>
          <p:nvPr/>
        </p:nvSpPr>
        <p:spPr>
          <a:xfrm>
            <a:off x="439118" y="2914744"/>
            <a:ext cx="11313763" cy="1570197"/>
          </a:xfrm>
          <a:prstGeom prst="wedgeRoundRectCallout">
            <a:avLst>
              <a:gd name="adj1" fmla="val 52181"/>
              <a:gd name="adj2" fmla="val 39736"/>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accent3">
                    <a:lumMod val="50000"/>
                  </a:schemeClr>
                </a:solidFill>
                <a:ea typeface="Calibri" panose="020F0502020204030204" pitchFamily="34" charset="0"/>
              </a:rPr>
              <a:t>Yeah, probably the big things that you sort of alluded to it, for sure is the computer use. So right now, when I work I've got a laptop that connects to our system, allows me to put all my orders and stuff in. We have medical dictation charting system, so I dictate all my charts […].  So, you know, […] I now have a Bluetooth stethoscope that doesn't go in my ears, I can put headphones in and just use it.</a:t>
            </a:r>
            <a:endParaRPr lang="en-US" sz="2000" dirty="0">
              <a:solidFill>
                <a:schemeClr val="accent3">
                  <a:lumMod val="50000"/>
                </a:schemeClr>
              </a:solidFill>
            </a:endParaRPr>
          </a:p>
        </p:txBody>
      </p:sp>
      <p:sp>
        <p:nvSpPr>
          <p:cNvPr id="12" name="Rectangular Callout 11">
            <a:extLst>
              <a:ext uri="{FF2B5EF4-FFF2-40B4-BE49-F238E27FC236}">
                <a16:creationId xmlns:a16="http://schemas.microsoft.com/office/drawing/2014/main" id="{2C47C7D4-10F9-A44F-9D20-FF1B92448E16}"/>
              </a:ext>
            </a:extLst>
          </p:cNvPr>
          <p:cNvSpPr/>
          <p:nvPr/>
        </p:nvSpPr>
        <p:spPr>
          <a:xfrm>
            <a:off x="439119" y="4731619"/>
            <a:ext cx="11313762" cy="1305197"/>
          </a:xfrm>
          <a:prstGeom prst="wedgeRectCallout">
            <a:avLst>
              <a:gd name="adj1" fmla="val -17854"/>
              <a:gd name="adj2" fmla="val 817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ea typeface="Calibri" panose="020F0502020204030204" pitchFamily="34" charset="0"/>
              </a:rPr>
              <a:t>I am always frustrated with my technology. It can always be better. But over the years it has improved. Step by step, but yeah, I think you're right. </a:t>
            </a:r>
            <a:r>
              <a:rPr lang="en-CA" sz="2000" b="1" dirty="0">
                <a:solidFill>
                  <a:schemeClr val="tx1"/>
                </a:solidFill>
                <a:ea typeface="Calibri" panose="020F0502020204030204" pitchFamily="34" charset="0"/>
              </a:rPr>
              <a:t>The computer piece makes a big difference</a:t>
            </a:r>
            <a:r>
              <a:rPr lang="en-CA" sz="2000" dirty="0">
                <a:solidFill>
                  <a:schemeClr val="tx1"/>
                </a:solidFill>
                <a:ea typeface="Calibri" panose="020F0502020204030204" pitchFamily="34" charset="0"/>
              </a:rPr>
              <a:t>. The dictation piece was ginormous in doing medical dictation because I mean, a bunch of what I do is I write outpatient charts, </a:t>
            </a:r>
          </a:p>
          <a:p>
            <a:pPr algn="ctr"/>
            <a:r>
              <a:rPr lang="en-CA" sz="2000" dirty="0">
                <a:solidFill>
                  <a:schemeClr val="tx1"/>
                </a:solidFill>
                <a:ea typeface="Calibri" panose="020F0502020204030204" pitchFamily="34" charset="0"/>
              </a:rPr>
              <a:t>right, and put in orders on that I want our team to do. That made a big difference.</a:t>
            </a:r>
          </a:p>
        </p:txBody>
      </p:sp>
      <p:sp>
        <p:nvSpPr>
          <p:cNvPr id="4" name="Date Placeholder 3">
            <a:extLst>
              <a:ext uri="{FF2B5EF4-FFF2-40B4-BE49-F238E27FC236}">
                <a16:creationId xmlns:a16="http://schemas.microsoft.com/office/drawing/2014/main" id="{6D05FBB0-5E37-B049-BEF5-36291C4FCFF8}"/>
              </a:ext>
            </a:extLst>
          </p:cNvPr>
          <p:cNvSpPr>
            <a:spLocks noGrp="1"/>
          </p:cNvSpPr>
          <p:nvPr>
            <p:ph type="dt" sz="half" idx="10"/>
          </p:nvPr>
        </p:nvSpPr>
        <p:spPr/>
        <p:txBody>
          <a:bodyPr/>
          <a:lstStyle/>
          <a:p>
            <a:r>
              <a:rPr lang="en-CA" dirty="0"/>
              <a:t>2 June 2021</a:t>
            </a:r>
            <a:endParaRPr lang="en-US" dirty="0"/>
          </a:p>
        </p:txBody>
      </p:sp>
      <p:sp>
        <p:nvSpPr>
          <p:cNvPr id="5" name="Footer Placeholder 4">
            <a:extLst>
              <a:ext uri="{FF2B5EF4-FFF2-40B4-BE49-F238E27FC236}">
                <a16:creationId xmlns:a16="http://schemas.microsoft.com/office/drawing/2014/main" id="{70903221-E21B-BB4B-AAEA-9DC793003458}"/>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4DC1F586-7BA3-4546-8793-1CA454F5E5F1}"/>
              </a:ext>
            </a:extLst>
          </p:cNvPr>
          <p:cNvSpPr>
            <a:spLocks noGrp="1"/>
          </p:cNvSpPr>
          <p:nvPr>
            <p:ph type="sldNum" sz="quarter" idx="12"/>
          </p:nvPr>
        </p:nvSpPr>
        <p:spPr/>
        <p:txBody>
          <a:bodyPr/>
          <a:lstStyle/>
          <a:p>
            <a:fld id="{B24C9963-FD2B-8F4B-8106-5431D68810C4}" type="slidenum">
              <a:rPr lang="en-US" smtClean="0"/>
              <a:t>18</a:t>
            </a:fld>
            <a:endParaRPr lang="en-US" dirty="0"/>
          </a:p>
        </p:txBody>
      </p:sp>
    </p:spTree>
    <p:extLst>
      <p:ext uri="{BB962C8B-B14F-4D97-AF65-F5344CB8AC3E}">
        <p14:creationId xmlns:p14="http://schemas.microsoft.com/office/powerpoint/2010/main" val="66134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F3CD-B538-7C44-B9D4-F5CFA8E0ED82}"/>
              </a:ext>
            </a:extLst>
          </p:cNvPr>
          <p:cNvSpPr>
            <a:spLocks noGrp="1"/>
          </p:cNvSpPr>
          <p:nvPr>
            <p:ph type="title"/>
          </p:nvPr>
        </p:nvSpPr>
        <p:spPr>
          <a:xfrm>
            <a:off x="397790" y="223601"/>
            <a:ext cx="11526478" cy="947188"/>
          </a:xfrm>
        </p:spPr>
        <p:txBody>
          <a:bodyPr>
            <a:noAutofit/>
          </a:bodyPr>
          <a:lstStyle/>
          <a:p>
            <a:pPr algn="ctr"/>
            <a:r>
              <a:rPr lang="en-US" b="1" dirty="0">
                <a:solidFill>
                  <a:srgbClr val="0070C0"/>
                </a:solidFill>
              </a:rPr>
              <a:t>Accommodations:</a:t>
            </a:r>
            <a:br>
              <a:rPr lang="en-US" b="1" dirty="0">
                <a:solidFill>
                  <a:srgbClr val="0070C0"/>
                </a:solidFill>
              </a:rPr>
            </a:br>
            <a:r>
              <a:rPr lang="en-US" b="1" dirty="0">
                <a:solidFill>
                  <a:srgbClr val="0070C0"/>
                </a:solidFill>
              </a:rPr>
              <a:t>Transportation &amp; Physical Environment</a:t>
            </a:r>
          </a:p>
        </p:txBody>
      </p:sp>
      <p:sp>
        <p:nvSpPr>
          <p:cNvPr id="7" name="TextBox 6">
            <a:extLst>
              <a:ext uri="{FF2B5EF4-FFF2-40B4-BE49-F238E27FC236}">
                <a16:creationId xmlns:a16="http://schemas.microsoft.com/office/drawing/2014/main" id="{BA710FD9-5A56-7B41-826B-B214181D0B19}"/>
              </a:ext>
            </a:extLst>
          </p:cNvPr>
          <p:cNvSpPr txBox="1"/>
          <p:nvPr/>
        </p:nvSpPr>
        <p:spPr>
          <a:xfrm>
            <a:off x="3100114" y="1267068"/>
            <a:ext cx="6121831" cy="523220"/>
          </a:xfrm>
          <a:prstGeom prst="rect">
            <a:avLst/>
          </a:prstGeom>
          <a:noFill/>
        </p:spPr>
        <p:txBody>
          <a:bodyPr wrap="square" rtlCol="0">
            <a:spAutoFit/>
          </a:bodyPr>
          <a:lstStyle/>
          <a:p>
            <a:pPr algn="ctr"/>
            <a:r>
              <a:rPr lang="en-US" sz="2800" dirty="0">
                <a:solidFill>
                  <a:srgbClr val="0070C0"/>
                </a:solidFill>
              </a:rPr>
              <a:t>Employers need to provide access </a:t>
            </a:r>
          </a:p>
        </p:txBody>
      </p:sp>
      <p:sp>
        <p:nvSpPr>
          <p:cNvPr id="9" name="Rectangular Callout 8">
            <a:extLst>
              <a:ext uri="{FF2B5EF4-FFF2-40B4-BE49-F238E27FC236}">
                <a16:creationId xmlns:a16="http://schemas.microsoft.com/office/drawing/2014/main" id="{FDDBD801-ECA9-4C4F-89A8-7419C75A5994}"/>
              </a:ext>
            </a:extLst>
          </p:cNvPr>
          <p:cNvSpPr/>
          <p:nvPr/>
        </p:nvSpPr>
        <p:spPr>
          <a:xfrm>
            <a:off x="689997" y="2070410"/>
            <a:ext cx="5782805" cy="1535102"/>
          </a:xfrm>
          <a:prstGeom prst="wedgeRectCallout">
            <a:avLst>
              <a:gd name="adj1" fmla="val -37277"/>
              <a:gd name="adj2" fmla="val 72765"/>
            </a:avLst>
          </a:prstGeom>
          <a:solidFill>
            <a:schemeClr val="accent4">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ea typeface="Ayuthaya" pitchFamily="2" charset="-34"/>
                <a:cs typeface="Ayuthaya" pitchFamily="2" charset="-34"/>
              </a:rPr>
              <a:t>But the accommodation that I tend to need, tend not to carry a whole lot of value. But they have impact for me, but not a whole lot of perceived social value. </a:t>
            </a:r>
          </a:p>
        </p:txBody>
      </p:sp>
      <p:sp>
        <p:nvSpPr>
          <p:cNvPr id="8" name="Rounded Rectangular Callout 7">
            <a:extLst>
              <a:ext uri="{FF2B5EF4-FFF2-40B4-BE49-F238E27FC236}">
                <a16:creationId xmlns:a16="http://schemas.microsoft.com/office/drawing/2014/main" id="{2E6F7333-0913-1343-8BCC-01EC598D0BE1}"/>
              </a:ext>
            </a:extLst>
          </p:cNvPr>
          <p:cNvSpPr/>
          <p:nvPr/>
        </p:nvSpPr>
        <p:spPr>
          <a:xfrm>
            <a:off x="7216424" y="1976350"/>
            <a:ext cx="4137376" cy="1924659"/>
          </a:xfrm>
          <a:prstGeom prst="wedgeRoundRectCallout">
            <a:avLst>
              <a:gd name="adj1" fmla="val 36758"/>
              <a:gd name="adj2" fmla="val -6435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accent1"/>
                </a:solidFill>
                <a:cs typeface="Bangla Sangam MN" panose="02000000000000000000" pitchFamily="2" charset="0"/>
              </a:rPr>
              <a:t>[W]e have underground parking […]  so I'm very thankful for that particularly on snowy days [...]. There's covered parking […that] is actually kept very well cleared, so I've yet to run into any big trouble.</a:t>
            </a:r>
          </a:p>
        </p:txBody>
      </p:sp>
      <p:sp>
        <p:nvSpPr>
          <p:cNvPr id="10" name="Oval Callout 9">
            <a:extLst>
              <a:ext uri="{FF2B5EF4-FFF2-40B4-BE49-F238E27FC236}">
                <a16:creationId xmlns:a16="http://schemas.microsoft.com/office/drawing/2014/main" id="{04231A59-1FD3-DC43-9A9C-2F42070084E1}"/>
              </a:ext>
            </a:extLst>
          </p:cNvPr>
          <p:cNvSpPr/>
          <p:nvPr/>
        </p:nvSpPr>
        <p:spPr>
          <a:xfrm>
            <a:off x="397791" y="4054878"/>
            <a:ext cx="11104212" cy="2121223"/>
          </a:xfrm>
          <a:prstGeom prst="wedgeEllipseCallout">
            <a:avLst/>
          </a:prstGeom>
          <a:solidFill>
            <a:srgbClr val="91DE26">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solidFill>
                <a:srgbClr val="7030A0"/>
              </a:solidFill>
            </a:endParaRPr>
          </a:p>
          <a:p>
            <a:pPr algn="ctr"/>
            <a:r>
              <a:rPr lang="en-CA" sz="2000" dirty="0">
                <a:solidFill>
                  <a:srgbClr val="7030A0"/>
                </a:solidFill>
              </a:rPr>
              <a:t>So the accommodation was a […] physical reorientation of my desk. So it was a wall mounted desk, so we had to kind of disengage it from the wall, and reposition it with another set of walls […] it took about half a day to do. But my employer was pretty gracious about it. And </a:t>
            </a:r>
            <a:r>
              <a:rPr lang="en-CA" sz="2000" b="1" dirty="0">
                <a:solidFill>
                  <a:srgbClr val="7030A0"/>
                </a:solidFill>
              </a:rPr>
              <a:t>the by-product is that it actually created a more warm and open set up</a:t>
            </a:r>
            <a:r>
              <a:rPr lang="en-CA" sz="2000" dirty="0">
                <a:solidFill>
                  <a:srgbClr val="7030A0"/>
                </a:solidFill>
              </a:rPr>
              <a:t>.</a:t>
            </a:r>
          </a:p>
          <a:p>
            <a:endParaRPr lang="en-CA" sz="1050" dirty="0">
              <a:solidFill>
                <a:schemeClr val="tx2"/>
              </a:solidFill>
              <a:latin typeface="Eurostile" panose="020B0504020202050204" pitchFamily="34" charset="77"/>
            </a:endParaRPr>
          </a:p>
        </p:txBody>
      </p:sp>
      <p:sp>
        <p:nvSpPr>
          <p:cNvPr id="4" name="Date Placeholder 3">
            <a:extLst>
              <a:ext uri="{FF2B5EF4-FFF2-40B4-BE49-F238E27FC236}">
                <a16:creationId xmlns:a16="http://schemas.microsoft.com/office/drawing/2014/main" id="{897F1263-5843-6840-9F0F-32D775A64559}"/>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48006F0D-A6D0-A443-AC91-2706763C2EA7}"/>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28FB93DD-79FB-824D-BE84-5FCAE802991C}"/>
              </a:ext>
            </a:extLst>
          </p:cNvPr>
          <p:cNvSpPr>
            <a:spLocks noGrp="1"/>
          </p:cNvSpPr>
          <p:nvPr>
            <p:ph type="sldNum" sz="quarter" idx="12"/>
          </p:nvPr>
        </p:nvSpPr>
        <p:spPr/>
        <p:txBody>
          <a:bodyPr/>
          <a:lstStyle/>
          <a:p>
            <a:fld id="{B24C9963-FD2B-8F4B-8106-5431D68810C4}" type="slidenum">
              <a:rPr lang="en-US" smtClean="0"/>
              <a:t>19</a:t>
            </a:fld>
            <a:endParaRPr lang="en-US" dirty="0"/>
          </a:p>
        </p:txBody>
      </p:sp>
    </p:spTree>
    <p:extLst>
      <p:ext uri="{BB962C8B-B14F-4D97-AF65-F5344CB8AC3E}">
        <p14:creationId xmlns:p14="http://schemas.microsoft.com/office/powerpoint/2010/main" val="222886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2" name="Title 1">
            <a:extLst>
              <a:ext uri="{FF2B5EF4-FFF2-40B4-BE49-F238E27FC236}">
                <a16:creationId xmlns:a16="http://schemas.microsoft.com/office/drawing/2014/main" id="{14E3EE05-EC28-7D45-AA15-A7BABFF75DBE}"/>
              </a:ext>
            </a:extLst>
          </p:cNvPr>
          <p:cNvSpPr>
            <a:spLocks noGrp="1"/>
          </p:cNvSpPr>
          <p:nvPr>
            <p:ph type="title"/>
          </p:nvPr>
        </p:nvSpPr>
        <p:spPr>
          <a:xfrm>
            <a:off x="2293424" y="41708"/>
            <a:ext cx="10515600" cy="951098"/>
          </a:xfrm>
        </p:spPr>
        <p:txBody>
          <a:bodyPr>
            <a:normAutofit/>
          </a:bodyPr>
          <a:lstStyle/>
          <a:p>
            <a:r>
              <a:rPr lang="en-CA" b="1" dirty="0">
                <a:latin typeface="Arial" panose="020B0604020202020204" pitchFamily="34" charset="0"/>
                <a:ea typeface="Arial"/>
                <a:cs typeface="Arial" panose="020B0604020202020204" pitchFamily="34" charset="0"/>
                <a:sym typeface="Arial"/>
              </a:rPr>
              <a:t>Easter Seals: About Us </a:t>
            </a:r>
            <a:endParaRPr lang="en-US" dirty="0"/>
          </a:p>
        </p:txBody>
      </p:sp>
      <p:sp>
        <p:nvSpPr>
          <p:cNvPr id="18" name="Google Shape;39;p5" descr="Casey: a man with black hair smiling. He is wearing a white sweater and a polka-dotted shirt.">
            <a:extLst>
              <a:ext uri="{FF2B5EF4-FFF2-40B4-BE49-F238E27FC236}">
                <a16:creationId xmlns:a16="http://schemas.microsoft.com/office/drawing/2014/main" id="{8829847D-BD58-40BB-BC27-437D4EF1515C}"/>
              </a:ext>
            </a:extLst>
          </p:cNvPr>
          <p:cNvSpPr/>
          <p:nvPr/>
        </p:nvSpPr>
        <p:spPr>
          <a:xfrm>
            <a:off x="1352624" y="809652"/>
            <a:ext cx="1881600" cy="1826835"/>
          </a:xfrm>
          <a:prstGeom prst="ellipse">
            <a:avLst/>
          </a:prstGeom>
          <a:blipFill dpi="0"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a:blipFill>
          <a:ln>
            <a:noFill/>
          </a:ln>
        </p:spPr>
        <p:txBody>
          <a:bodyPr spcFirstLastPara="1" wrap="square" lIns="121900" tIns="60933" rIns="121900" bIns="60933" anchor="ctr" anchorCtr="0">
            <a:noAutofit/>
          </a:bodyPr>
          <a:lstStyle/>
          <a:p>
            <a:pPr algn="ctr"/>
            <a:endParaRPr sz="1867" dirty="0">
              <a:solidFill>
                <a:schemeClr val="lt1"/>
              </a:solidFill>
              <a:latin typeface="Arial"/>
              <a:ea typeface="Arial"/>
              <a:cs typeface="Arial"/>
              <a:sym typeface="Arial"/>
            </a:endParaRPr>
          </a:p>
        </p:txBody>
      </p:sp>
      <p:sp>
        <p:nvSpPr>
          <p:cNvPr id="4" name="Text Placeholder 3">
            <a:extLst>
              <a:ext uri="{FF2B5EF4-FFF2-40B4-BE49-F238E27FC236}">
                <a16:creationId xmlns:a16="http://schemas.microsoft.com/office/drawing/2014/main" id="{534FA4C1-65CD-9545-8133-6B52F0F59CC0}"/>
              </a:ext>
            </a:extLst>
          </p:cNvPr>
          <p:cNvSpPr>
            <a:spLocks noGrp="1"/>
          </p:cNvSpPr>
          <p:nvPr>
            <p:ph type="body" idx="1"/>
          </p:nvPr>
        </p:nvSpPr>
        <p:spPr>
          <a:xfrm>
            <a:off x="216812" y="2712704"/>
            <a:ext cx="3808728" cy="1826835"/>
          </a:xfrm>
        </p:spPr>
        <p:txBody>
          <a:bodyPr>
            <a:noAutofit/>
          </a:bodyPr>
          <a:lstStyle/>
          <a:p>
            <a:pPr>
              <a:buClr>
                <a:srgbClr val="E31D38"/>
              </a:buClr>
              <a:buSzPts val="2400"/>
            </a:pPr>
            <a:r>
              <a:rPr lang="en-CA" sz="2800" dirty="0">
                <a:solidFill>
                  <a:srgbClr val="E31937"/>
                </a:solidFill>
                <a:latin typeface="Arial" panose="020B0604020202020204" pitchFamily="34" charset="0"/>
                <a:ea typeface="Arial"/>
                <a:cs typeface="Arial" panose="020B0604020202020204" pitchFamily="34" charset="0"/>
                <a:sym typeface="Arial"/>
              </a:rPr>
              <a:t>Casey </a:t>
            </a:r>
            <a:r>
              <a:rPr lang="en-CA" sz="2800" dirty="0" err="1">
                <a:solidFill>
                  <a:srgbClr val="E31937"/>
                </a:solidFill>
                <a:latin typeface="Arial" panose="020B0604020202020204" pitchFamily="34" charset="0"/>
                <a:ea typeface="Arial"/>
                <a:cs typeface="Arial" panose="020B0604020202020204" pitchFamily="34" charset="0"/>
                <a:sym typeface="Arial"/>
              </a:rPr>
              <a:t>Sabawi</a:t>
            </a:r>
            <a:endParaRPr lang="en-CA" sz="2800" dirty="0">
              <a:solidFill>
                <a:srgbClr val="E31937"/>
              </a:solidFill>
              <a:latin typeface="Arial" panose="020B0604020202020204" pitchFamily="34" charset="0"/>
              <a:ea typeface="Arial"/>
              <a:cs typeface="Arial" panose="020B0604020202020204" pitchFamily="34" charset="0"/>
              <a:sym typeface="Arial"/>
            </a:endParaRPr>
          </a:p>
          <a:p>
            <a:pPr>
              <a:buClr>
                <a:srgbClr val="E31D38"/>
              </a:buClr>
              <a:buSzPts val="2400"/>
            </a:pPr>
            <a:r>
              <a:rPr lang="en-CA" sz="2000" dirty="0">
                <a:solidFill>
                  <a:srgbClr val="002F60"/>
                </a:solidFill>
                <a:latin typeface="Arial" panose="020B0604020202020204" pitchFamily="34" charset="0"/>
                <a:ea typeface="Arial"/>
                <a:cs typeface="Arial" panose="020B0604020202020204" pitchFamily="34" charset="0"/>
                <a:sym typeface="Arial"/>
              </a:rPr>
              <a:t>Senior Manager, </a:t>
            </a:r>
          </a:p>
          <a:p>
            <a:pPr>
              <a:buClr>
                <a:srgbClr val="E31D38"/>
              </a:buClr>
              <a:buSzPts val="2400"/>
            </a:pPr>
            <a:r>
              <a:rPr lang="en-CA" sz="2000" dirty="0">
                <a:solidFill>
                  <a:srgbClr val="002F60"/>
                </a:solidFill>
                <a:latin typeface="Arial" panose="020B0604020202020204" pitchFamily="34" charset="0"/>
                <a:ea typeface="Arial"/>
                <a:cs typeface="Arial" panose="020B0604020202020204" pitchFamily="34" charset="0"/>
                <a:sym typeface="Arial"/>
              </a:rPr>
              <a:t>National Corp. Partnerships</a:t>
            </a:r>
          </a:p>
          <a:p>
            <a:pPr>
              <a:buClr>
                <a:srgbClr val="E31D38"/>
              </a:buClr>
              <a:buSzPts val="2400"/>
            </a:pPr>
            <a:r>
              <a:rPr lang="en-CA" sz="2000" dirty="0">
                <a:solidFill>
                  <a:srgbClr val="002F60"/>
                </a:solidFill>
                <a:latin typeface="Arial" panose="020B0604020202020204" pitchFamily="34" charset="0"/>
                <a:ea typeface="Arial"/>
                <a:cs typeface="Arial" panose="020B0604020202020204" pitchFamily="34" charset="0"/>
                <a:sym typeface="Arial"/>
              </a:rPr>
              <a:t>Easter </a:t>
            </a:r>
            <a:r>
              <a:rPr lang="en-CA" sz="2000" dirty="0">
                <a:solidFill>
                  <a:srgbClr val="002F60"/>
                </a:solidFill>
                <a:latin typeface="Arial" panose="020B0604020202020204" pitchFamily="34" charset="0"/>
                <a:cs typeface="Arial" panose="020B0604020202020204" pitchFamily="34" charset="0"/>
              </a:rPr>
              <a:t>Seals Canada</a:t>
            </a:r>
            <a:endParaRPr lang="en-CA" sz="2000" dirty="0">
              <a:solidFill>
                <a:srgbClr val="002F60"/>
              </a:solidFill>
              <a:latin typeface="Arial" panose="020B0604020202020204" pitchFamily="34" charset="0"/>
              <a:ea typeface="Arial"/>
              <a:cs typeface="Arial" panose="020B0604020202020204" pitchFamily="34" charset="0"/>
              <a:sym typeface="Arial"/>
            </a:endParaRPr>
          </a:p>
        </p:txBody>
      </p:sp>
      <p:sp>
        <p:nvSpPr>
          <p:cNvPr id="5" name="Content Placeholder 4">
            <a:extLst>
              <a:ext uri="{FF2B5EF4-FFF2-40B4-BE49-F238E27FC236}">
                <a16:creationId xmlns:a16="http://schemas.microsoft.com/office/drawing/2014/main" id="{292A772D-3D09-8B40-B066-89DB1577E53A}"/>
              </a:ext>
            </a:extLst>
          </p:cNvPr>
          <p:cNvSpPr>
            <a:spLocks noGrp="1"/>
          </p:cNvSpPr>
          <p:nvPr>
            <p:ph sz="half" idx="2"/>
          </p:nvPr>
        </p:nvSpPr>
        <p:spPr>
          <a:xfrm>
            <a:off x="216812" y="4832980"/>
            <a:ext cx="3808728" cy="1619644"/>
          </a:xfrm>
        </p:spPr>
        <p:txBody>
          <a:bodyPr>
            <a:normAutofit lnSpcReduction="10000"/>
          </a:bodyPr>
          <a:lstStyle/>
          <a:p>
            <a:r>
              <a:rPr lang="en-CA" b="1" dirty="0">
                <a:solidFill>
                  <a:srgbClr val="002060"/>
                </a:solidFill>
                <a:latin typeface="Arial" panose="020B0604020202020204" pitchFamily="34" charset="0"/>
                <a:ea typeface="Arial"/>
                <a:cs typeface="Arial" panose="020B0604020202020204" pitchFamily="34" charset="0"/>
                <a:sym typeface="Arial"/>
              </a:rPr>
              <a:t>Connect with us</a:t>
            </a:r>
          </a:p>
          <a:p>
            <a:r>
              <a:rPr lang="en-CA" dirty="0">
                <a:solidFill>
                  <a:srgbClr val="E31937"/>
                </a:solidFill>
                <a:latin typeface="Arial" panose="020B0604020202020204" pitchFamily="34" charset="0"/>
                <a:cs typeface="Arial" panose="020B0604020202020204" pitchFamily="34" charset="0"/>
                <a:hlinkClick r:id="rId5"/>
              </a:rPr>
              <a:t>info@easterseals.ca</a:t>
            </a:r>
            <a:endParaRPr lang="en-CA" dirty="0">
              <a:solidFill>
                <a:srgbClr val="E31937"/>
              </a:solidFill>
              <a:latin typeface="Arial" panose="020B0604020202020204" pitchFamily="34" charset="0"/>
              <a:cs typeface="Arial" panose="020B0604020202020204" pitchFamily="34" charset="0"/>
            </a:endParaRPr>
          </a:p>
          <a:p>
            <a:r>
              <a:rPr lang="en-CA" dirty="0" err="1">
                <a:solidFill>
                  <a:srgbClr val="E31937"/>
                </a:solidFill>
                <a:latin typeface="Arial" panose="020B0604020202020204" pitchFamily="34" charset="0"/>
                <a:cs typeface="Arial" panose="020B0604020202020204" pitchFamily="34" charset="0"/>
              </a:rPr>
              <a:t>www.easterseals.ca</a:t>
            </a:r>
            <a:endParaRPr lang="en-CA" dirty="0">
              <a:solidFill>
                <a:srgbClr val="E31937"/>
              </a:solidFill>
              <a:latin typeface="Arial" panose="020B0604020202020204" pitchFamily="34" charset="0"/>
              <a:cs typeface="Arial" panose="020B0604020202020204" pitchFamily="34" charset="0"/>
            </a:endParaRPr>
          </a:p>
          <a:p>
            <a:endParaRPr lang="en-CA" dirty="0">
              <a:solidFill>
                <a:srgbClr val="E31937"/>
              </a:solidFill>
              <a:latin typeface="Arial" panose="020B0604020202020204" pitchFamily="34" charset="0"/>
              <a:cs typeface="Arial" panose="020B0604020202020204" pitchFamily="34" charset="0"/>
            </a:endParaRPr>
          </a:p>
          <a:p>
            <a:endParaRPr lang="en-US" dirty="0"/>
          </a:p>
        </p:txBody>
      </p:sp>
      <p:cxnSp>
        <p:nvCxnSpPr>
          <p:cNvPr id="21" name="Google Shape;250;p27">
            <a:extLst>
              <a:ext uri="{FF2B5EF4-FFF2-40B4-BE49-F238E27FC236}">
                <a16:creationId xmlns:a16="http://schemas.microsoft.com/office/drawing/2014/main" id="{461185C1-A715-4255-B83E-46DE785EEDA3}"/>
              </a:ext>
              <a:ext uri="{C183D7F6-B498-43B3-948B-1728B52AA6E4}">
                <adec:decorative xmlns:adec="http://schemas.microsoft.com/office/drawing/2017/decorative" val="1"/>
              </a:ext>
            </a:extLst>
          </p:cNvPr>
          <p:cNvCxnSpPr/>
          <p:nvPr/>
        </p:nvCxnSpPr>
        <p:spPr>
          <a:xfrm>
            <a:off x="4486613" y="645241"/>
            <a:ext cx="0" cy="5328000"/>
          </a:xfrm>
          <a:prstGeom prst="straightConnector1">
            <a:avLst/>
          </a:prstGeom>
          <a:noFill/>
          <a:ln w="9525" cap="flat" cmpd="sng">
            <a:solidFill>
              <a:srgbClr val="347EB8"/>
            </a:solidFill>
            <a:prstDash val="solid"/>
            <a:round/>
            <a:headEnd type="none" w="sm" len="sm"/>
            <a:tailEnd type="none" w="sm" len="sm"/>
          </a:ln>
        </p:spPr>
      </p:cxnSp>
      <p:sp>
        <p:nvSpPr>
          <p:cNvPr id="6" name="Text Placeholder 5">
            <a:extLst>
              <a:ext uri="{FF2B5EF4-FFF2-40B4-BE49-F238E27FC236}">
                <a16:creationId xmlns:a16="http://schemas.microsoft.com/office/drawing/2014/main" id="{124D01BB-3A48-2944-B92C-B52EBA1FEF7F}"/>
              </a:ext>
            </a:extLst>
          </p:cNvPr>
          <p:cNvSpPr>
            <a:spLocks noGrp="1"/>
          </p:cNvSpPr>
          <p:nvPr>
            <p:ph type="body" sz="quarter" idx="3"/>
          </p:nvPr>
        </p:nvSpPr>
        <p:spPr>
          <a:xfrm>
            <a:off x="4570581" y="1387722"/>
            <a:ext cx="5810369" cy="823912"/>
          </a:xfrm>
        </p:spPr>
        <p:txBody>
          <a:bodyPr>
            <a:noAutofit/>
          </a:bodyPr>
          <a:lstStyle/>
          <a:p>
            <a:r>
              <a:rPr lang="en-US" sz="2000" b="0" dirty="0">
                <a:solidFill>
                  <a:schemeClr val="tx1">
                    <a:lumMod val="75000"/>
                    <a:lumOff val="25000"/>
                  </a:schemeClr>
                </a:solidFill>
                <a:latin typeface="Arial" panose="020B0604020202020204" pitchFamily="34" charset="0"/>
                <a:ea typeface="Arial"/>
                <a:cs typeface="Arial" panose="020B0604020202020204" pitchFamily="34" charset="0"/>
                <a:sym typeface="Arial"/>
              </a:rPr>
              <a:t>Federation of charities dedicated to enhancing the well-being, opportunities and self-determination of Canadians living with disabilities</a:t>
            </a:r>
            <a:endParaRPr lang="en-US" sz="2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E41BBACC-5991-714A-BC3A-07C7CDDA5EC3}"/>
              </a:ext>
            </a:extLst>
          </p:cNvPr>
          <p:cNvSpPr>
            <a:spLocks noGrp="1"/>
          </p:cNvSpPr>
          <p:nvPr>
            <p:ph sz="quarter" idx="4"/>
          </p:nvPr>
        </p:nvSpPr>
        <p:spPr>
          <a:xfrm>
            <a:off x="4884172" y="2446157"/>
            <a:ext cx="5183188" cy="3684588"/>
          </a:xfrm>
        </p:spPr>
        <p:txBody>
          <a:bodyPr>
            <a:normAutofit lnSpcReduction="10000"/>
          </a:bodyPr>
          <a:lstStyle/>
          <a:p>
            <a:pPr>
              <a:spcBef>
                <a:spcPts val="800"/>
              </a:spcBef>
              <a:buClr>
                <a:srgbClr val="000000"/>
              </a:buClr>
              <a:buSzPts val="1400"/>
            </a:pPr>
            <a:r>
              <a:rPr lang="en-US" sz="2400" dirty="0">
                <a:solidFill>
                  <a:schemeClr val="tx1">
                    <a:lumMod val="75000"/>
                    <a:lumOff val="25000"/>
                  </a:schemeClr>
                </a:solidFill>
                <a:latin typeface="Arial" panose="020B0604020202020204" pitchFamily="34" charset="0"/>
                <a:cs typeface="Arial" panose="020B0604020202020204" pitchFamily="34" charset="0"/>
              </a:rPr>
              <a:t>P</a:t>
            </a:r>
            <a:r>
              <a:rPr lang="en-US" sz="2400" dirty="0">
                <a:solidFill>
                  <a:schemeClr val="tx1">
                    <a:lumMod val="75000"/>
                    <a:lumOff val="25000"/>
                  </a:schemeClr>
                </a:solidFill>
                <a:latin typeface="Arial" panose="020B0604020202020204" pitchFamily="34" charset="0"/>
                <a:ea typeface="Arial"/>
                <a:cs typeface="Arial" panose="020B0604020202020204" pitchFamily="34" charset="0"/>
                <a:sym typeface="Arial"/>
              </a:rPr>
              <a:t>rograms and services include:</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476239" indent="-380990">
              <a:spcBef>
                <a:spcPts val="400"/>
              </a:spcBef>
              <a:buSzPts val="1190"/>
            </a:pPr>
            <a:r>
              <a:rPr lang="en-US" dirty="0">
                <a:solidFill>
                  <a:schemeClr val="tx1">
                    <a:lumMod val="75000"/>
                    <a:lumOff val="25000"/>
                  </a:schemeClr>
                </a:solidFill>
                <a:latin typeface="Arial" panose="020B0604020202020204" pitchFamily="34" charset="0"/>
                <a:ea typeface="Arial"/>
                <a:cs typeface="Arial" panose="020B0604020202020204" pitchFamily="34" charset="0"/>
                <a:sym typeface="Arial"/>
              </a:rPr>
              <a:t>Equipment and technologies </a:t>
            </a:r>
          </a:p>
          <a:p>
            <a:pPr marL="476239" indent="-380990">
              <a:spcBef>
                <a:spcPts val="400"/>
              </a:spcBef>
              <a:buSzPts val="1190"/>
            </a:pPr>
            <a:r>
              <a:rPr lang="en-US" dirty="0">
                <a:solidFill>
                  <a:schemeClr val="tx1">
                    <a:lumMod val="75000"/>
                    <a:lumOff val="25000"/>
                  </a:schemeClr>
                </a:solidFill>
                <a:latin typeface="Arial" panose="020B0604020202020204" pitchFamily="34" charset="0"/>
                <a:cs typeface="Arial" panose="020B0604020202020204" pitchFamily="34" charset="0"/>
              </a:rPr>
              <a:t>Adaptive </a:t>
            </a:r>
            <a:r>
              <a:rPr lang="en-US" dirty="0">
                <a:solidFill>
                  <a:schemeClr val="tx1">
                    <a:lumMod val="75000"/>
                    <a:lumOff val="25000"/>
                  </a:schemeClr>
                </a:solidFill>
                <a:latin typeface="Arial" panose="020B0604020202020204" pitchFamily="34" charset="0"/>
                <a:ea typeface="Arial"/>
                <a:cs typeface="Arial" panose="020B0604020202020204" pitchFamily="34" charset="0"/>
                <a:sym typeface="Arial"/>
              </a:rPr>
              <a:t>sports and recreation programs   </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476239" indent="-380990">
              <a:spcBef>
                <a:spcPts val="400"/>
              </a:spcBef>
              <a:buSzPts val="1190"/>
            </a:pPr>
            <a:r>
              <a:rPr lang="en-US" dirty="0">
                <a:solidFill>
                  <a:schemeClr val="tx1">
                    <a:lumMod val="75000"/>
                    <a:lumOff val="25000"/>
                  </a:schemeClr>
                </a:solidFill>
                <a:latin typeface="Arial" panose="020B0604020202020204" pitchFamily="34" charset="0"/>
                <a:ea typeface="Arial"/>
                <a:cs typeface="Arial" panose="020B0604020202020204" pitchFamily="34" charset="0"/>
                <a:sym typeface="Arial"/>
              </a:rPr>
              <a:t>Accessible day and overnight camps</a:t>
            </a:r>
          </a:p>
          <a:p>
            <a:pPr marL="476239" indent="-380990">
              <a:spcBef>
                <a:spcPts val="400"/>
              </a:spcBef>
              <a:buSzPts val="1190"/>
            </a:pPr>
            <a:r>
              <a:rPr lang="en-US" dirty="0">
                <a:solidFill>
                  <a:schemeClr val="tx1">
                    <a:lumMod val="75000"/>
                    <a:lumOff val="25000"/>
                  </a:schemeClr>
                </a:solidFill>
                <a:latin typeface="Arial" panose="020B0604020202020204" pitchFamily="34" charset="0"/>
                <a:ea typeface="Arial"/>
                <a:cs typeface="Arial" panose="020B0604020202020204" pitchFamily="34" charset="0"/>
                <a:sym typeface="Arial"/>
              </a:rPr>
              <a:t>Skills-building, employment preparation</a:t>
            </a:r>
          </a:p>
          <a:p>
            <a:pPr marL="476239" indent="-380990">
              <a:spcBef>
                <a:spcPts val="400"/>
              </a:spcBef>
              <a:buSzPts val="1190"/>
            </a:pPr>
            <a:r>
              <a:rPr lang="en-US" dirty="0">
                <a:solidFill>
                  <a:schemeClr val="tx1">
                    <a:lumMod val="75000"/>
                    <a:lumOff val="25000"/>
                  </a:schemeClr>
                </a:solidFill>
                <a:latin typeface="Arial" panose="020B0604020202020204" pitchFamily="34" charset="0"/>
                <a:cs typeface="Arial" panose="020B0604020202020204" pitchFamily="34" charset="0"/>
              </a:rPr>
              <a:t>Scholarships and bursaries</a:t>
            </a:r>
            <a:endParaRPr lang="en-CA" dirty="0">
              <a:solidFill>
                <a:schemeClr val="tx1">
                  <a:lumMod val="75000"/>
                  <a:lumOff val="25000"/>
                </a:schemeClr>
              </a:solidFill>
              <a:latin typeface="Arial" panose="020B0604020202020204" pitchFamily="34" charset="0"/>
              <a:cs typeface="Arial" panose="020B0604020202020204" pitchFamily="34" charset="0"/>
            </a:endParaRPr>
          </a:p>
          <a:p>
            <a:endParaRPr lang="en-US" dirty="0"/>
          </a:p>
        </p:txBody>
      </p:sp>
      <p:pic>
        <p:nvPicPr>
          <p:cNvPr id="27" name="Google Shape;51;p6" descr="A picture of a young girl outdoors, laughing with her eyes closed, and holding a paintbrush">
            <a:extLst>
              <a:ext uri="{FF2B5EF4-FFF2-40B4-BE49-F238E27FC236}">
                <a16:creationId xmlns:a16="http://schemas.microsoft.com/office/drawing/2014/main" id="{52F491B9-89D6-4A97-8C7F-2DC504914C15}"/>
              </a:ext>
            </a:extLst>
          </p:cNvPr>
          <p:cNvPicPr preferRelativeResize="0"/>
          <p:nvPr/>
        </p:nvPicPr>
        <p:blipFill rotWithShape="1">
          <a:blip r:embed="rId6">
            <a:alphaModFix/>
          </a:blip>
          <a:srcRect l="7119" t="7480" r="22651" b="4061"/>
          <a:stretch/>
        </p:blipFill>
        <p:spPr>
          <a:xfrm>
            <a:off x="10496771" y="992806"/>
            <a:ext cx="1365025" cy="1161099"/>
          </a:xfrm>
          <a:prstGeom prst="rect">
            <a:avLst/>
          </a:prstGeom>
          <a:noFill/>
          <a:ln>
            <a:noFill/>
          </a:ln>
        </p:spPr>
      </p:pic>
      <p:pic>
        <p:nvPicPr>
          <p:cNvPr id="30" name="Google Shape;55;p6" descr="Picture of a woman of colour, seated, working on a woodwork project">
            <a:extLst>
              <a:ext uri="{FF2B5EF4-FFF2-40B4-BE49-F238E27FC236}">
                <a16:creationId xmlns:a16="http://schemas.microsoft.com/office/drawing/2014/main" id="{BD1E1F14-E83B-4A4D-B354-AEA17C3D1029}"/>
              </a:ext>
            </a:extLst>
          </p:cNvPr>
          <p:cNvPicPr preferRelativeResize="0"/>
          <p:nvPr/>
        </p:nvPicPr>
        <p:blipFill rotWithShape="1">
          <a:blip r:embed="rId7">
            <a:alphaModFix/>
          </a:blip>
          <a:srcRect/>
          <a:stretch/>
        </p:blipFill>
        <p:spPr>
          <a:xfrm>
            <a:off x="10464919" y="2405084"/>
            <a:ext cx="1365024" cy="1094987"/>
          </a:xfrm>
          <a:prstGeom prst="rect">
            <a:avLst/>
          </a:prstGeom>
          <a:noFill/>
          <a:ln>
            <a:noFill/>
          </a:ln>
        </p:spPr>
      </p:pic>
      <p:pic>
        <p:nvPicPr>
          <p:cNvPr id="29" name="Google Shape;54;p6" descr="A picture of a young woman with light skin tone, seated on a park bench, with her arms over a bald-headed child holding up a drawing of a house">
            <a:extLst>
              <a:ext uri="{FF2B5EF4-FFF2-40B4-BE49-F238E27FC236}">
                <a16:creationId xmlns:a16="http://schemas.microsoft.com/office/drawing/2014/main" id="{4AE13E72-BB44-4D4F-A4A7-9B0A1F442A69}"/>
              </a:ext>
            </a:extLst>
          </p:cNvPr>
          <p:cNvPicPr preferRelativeResize="0"/>
          <p:nvPr/>
        </p:nvPicPr>
        <p:blipFill rotWithShape="1">
          <a:blip r:embed="rId8">
            <a:alphaModFix/>
          </a:blip>
          <a:srcRect l="12430" t="5503" r="10680" b="8775"/>
          <a:stretch/>
        </p:blipFill>
        <p:spPr>
          <a:xfrm>
            <a:off x="10464921" y="3698261"/>
            <a:ext cx="1351540" cy="1134719"/>
          </a:xfrm>
          <a:prstGeom prst="rect">
            <a:avLst/>
          </a:prstGeom>
          <a:noFill/>
          <a:ln>
            <a:noFill/>
          </a:ln>
        </p:spPr>
      </p:pic>
      <p:sp>
        <p:nvSpPr>
          <p:cNvPr id="3" name="TextBox 2">
            <a:extLst>
              <a:ext uri="{FF2B5EF4-FFF2-40B4-BE49-F238E27FC236}">
                <a16:creationId xmlns:a16="http://schemas.microsoft.com/office/drawing/2014/main" id="{91751978-A605-4472-9490-E62CF3228CB4}"/>
              </a:ext>
            </a:extLst>
          </p:cNvPr>
          <p:cNvSpPr txBox="1"/>
          <p:nvPr/>
        </p:nvSpPr>
        <p:spPr>
          <a:xfrm>
            <a:off x="1164684" y="6265880"/>
            <a:ext cx="9862632" cy="461665"/>
          </a:xfrm>
          <a:prstGeom prst="rect">
            <a:avLst/>
          </a:prstGeom>
          <a:noFill/>
        </p:spPr>
        <p:txBody>
          <a:bodyPr wrap="square" rtlCol="0">
            <a:spAutoFit/>
          </a:bodyPr>
          <a:lstStyle/>
          <a:p>
            <a:r>
              <a:rPr lang="en-CA" sz="2000" b="1" dirty="0">
                <a:solidFill>
                  <a:schemeClr val="bg1"/>
                </a:solidFill>
              </a:rPr>
              <a:t>Easter Seals: Celebrating 100 years of community service in Canada in 2022</a:t>
            </a:r>
            <a:r>
              <a:rPr lang="en-CA" sz="24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01A0-8790-1C4C-8CF2-D0D596F7B435}"/>
              </a:ext>
            </a:extLst>
          </p:cNvPr>
          <p:cNvSpPr>
            <a:spLocks noGrp="1"/>
          </p:cNvSpPr>
          <p:nvPr>
            <p:ph type="title"/>
          </p:nvPr>
        </p:nvSpPr>
        <p:spPr>
          <a:xfrm>
            <a:off x="838199" y="372189"/>
            <a:ext cx="10515600" cy="766251"/>
          </a:xfrm>
        </p:spPr>
        <p:txBody>
          <a:bodyPr>
            <a:normAutofit/>
          </a:bodyPr>
          <a:lstStyle/>
          <a:p>
            <a:pPr algn="ctr"/>
            <a:r>
              <a:rPr lang="en-US" sz="4800" b="1" dirty="0">
                <a:solidFill>
                  <a:srgbClr val="0070C0"/>
                </a:solidFill>
              </a:rPr>
              <a:t>Government &amp; Community Programs</a:t>
            </a:r>
          </a:p>
        </p:txBody>
      </p:sp>
      <p:sp>
        <p:nvSpPr>
          <p:cNvPr id="9" name="TextBox 8">
            <a:extLst>
              <a:ext uri="{FF2B5EF4-FFF2-40B4-BE49-F238E27FC236}">
                <a16:creationId xmlns:a16="http://schemas.microsoft.com/office/drawing/2014/main" id="{C1536F54-5834-574C-BB10-141D5BF117FD}"/>
              </a:ext>
            </a:extLst>
          </p:cNvPr>
          <p:cNvSpPr txBox="1"/>
          <p:nvPr/>
        </p:nvSpPr>
        <p:spPr>
          <a:xfrm>
            <a:off x="1080299" y="1091214"/>
            <a:ext cx="10031400" cy="523220"/>
          </a:xfrm>
          <a:prstGeom prst="rect">
            <a:avLst/>
          </a:prstGeom>
          <a:noFill/>
        </p:spPr>
        <p:txBody>
          <a:bodyPr wrap="none" rtlCol="0">
            <a:spAutoFit/>
          </a:bodyPr>
          <a:lstStyle/>
          <a:p>
            <a:pPr algn="ctr"/>
            <a:r>
              <a:rPr lang="en-US" sz="2800" dirty="0">
                <a:solidFill>
                  <a:srgbClr val="0070C0"/>
                </a:solidFill>
              </a:rPr>
              <a:t>Employers need to encourage &amp; be aware of community resources  </a:t>
            </a:r>
          </a:p>
        </p:txBody>
      </p:sp>
      <p:sp>
        <p:nvSpPr>
          <p:cNvPr id="10" name="Rounded Rectangular Callout 9">
            <a:extLst>
              <a:ext uri="{FF2B5EF4-FFF2-40B4-BE49-F238E27FC236}">
                <a16:creationId xmlns:a16="http://schemas.microsoft.com/office/drawing/2014/main" id="{44D94AF1-31F8-904E-A689-3E1A683AB276}"/>
              </a:ext>
            </a:extLst>
          </p:cNvPr>
          <p:cNvSpPr/>
          <p:nvPr/>
        </p:nvSpPr>
        <p:spPr>
          <a:xfrm>
            <a:off x="487681" y="2014320"/>
            <a:ext cx="5319844" cy="1897527"/>
          </a:xfrm>
          <a:prstGeom prst="wedgeRoundRectCallout">
            <a:avLst>
              <a:gd name="adj1" fmla="val -42989"/>
              <a:gd name="adj2" fmla="val -69759"/>
              <a:gd name="adj3" fmla="val 16667"/>
            </a:avLst>
          </a:prstGeom>
          <a:solidFill>
            <a:schemeClr val="accent4">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ea typeface="Ayuthaya" pitchFamily="2" charset="-34"/>
                <a:cs typeface="Ayuthaya" pitchFamily="2" charset="-34"/>
              </a:rPr>
              <a:t>So originally they bought me a “</a:t>
            </a:r>
            <a:r>
              <a:rPr lang="en-CA" sz="2000" dirty="0" err="1">
                <a:solidFill>
                  <a:schemeClr val="tx1"/>
                </a:solidFill>
                <a:ea typeface="Ayuthaya" pitchFamily="2" charset="-34"/>
                <a:cs typeface="Ayuthaya" pitchFamily="2" charset="-34"/>
              </a:rPr>
              <a:t>Dectalk</a:t>
            </a:r>
            <a:r>
              <a:rPr lang="en-CA" sz="2000" dirty="0">
                <a:solidFill>
                  <a:schemeClr val="tx1"/>
                </a:solidFill>
                <a:ea typeface="Ayuthaya" pitchFamily="2" charset="-34"/>
                <a:cs typeface="Ayuthaya" pitchFamily="2" charset="-34"/>
              </a:rPr>
              <a:t>”  and that was that little box that talks to me […]. But they bought [it through the] Assistive Devices Program, which is, the government will pay a portion of it.</a:t>
            </a:r>
          </a:p>
        </p:txBody>
      </p:sp>
      <p:sp>
        <p:nvSpPr>
          <p:cNvPr id="12" name="Rectangular Callout 11">
            <a:extLst>
              <a:ext uri="{FF2B5EF4-FFF2-40B4-BE49-F238E27FC236}">
                <a16:creationId xmlns:a16="http://schemas.microsoft.com/office/drawing/2014/main" id="{3416A0EA-31B3-5443-B4EA-92E91E2F6F9A}"/>
              </a:ext>
            </a:extLst>
          </p:cNvPr>
          <p:cNvSpPr/>
          <p:nvPr/>
        </p:nvSpPr>
        <p:spPr>
          <a:xfrm>
            <a:off x="6095999" y="1898600"/>
            <a:ext cx="5848028" cy="2317750"/>
          </a:xfrm>
          <a:prstGeom prst="wedgeRectCallout">
            <a:avLst>
              <a:gd name="adj1" fmla="val 39313"/>
              <a:gd name="adj2" fmla="val -68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bg1"/>
                </a:solidFill>
                <a:ea typeface="Ayuthaya" pitchFamily="2" charset="-34"/>
                <a:cs typeface="Ayuthaya" pitchFamily="2" charset="-34"/>
              </a:rPr>
              <a:t>So, I have a wheelchair accessible van. I got that through […] the Disability Related Employment Services [government] program. So, because at the time when I was coming back, I was doing all sorts of weird hours of shifts […] I couldn't just get around with [paratransit] transit so they actually supported […the ] lift system that went into it.</a:t>
            </a:r>
          </a:p>
        </p:txBody>
      </p:sp>
      <p:sp>
        <p:nvSpPr>
          <p:cNvPr id="3" name="Rounded Rectangular Callout 2">
            <a:extLst>
              <a:ext uri="{FF2B5EF4-FFF2-40B4-BE49-F238E27FC236}">
                <a16:creationId xmlns:a16="http://schemas.microsoft.com/office/drawing/2014/main" id="{9873B81B-CD91-F346-ADB3-A3018915E4DF}"/>
              </a:ext>
            </a:extLst>
          </p:cNvPr>
          <p:cNvSpPr/>
          <p:nvPr/>
        </p:nvSpPr>
        <p:spPr>
          <a:xfrm>
            <a:off x="487681" y="4520852"/>
            <a:ext cx="10866119" cy="1625386"/>
          </a:xfrm>
          <a:prstGeom prst="wedgeRoundRectCallout">
            <a:avLst>
              <a:gd name="adj1" fmla="val -26102"/>
              <a:gd name="adj2" fmla="val -70736"/>
              <a:gd name="adj3" fmla="val 16667"/>
            </a:avLst>
          </a:prstGeom>
          <a:solidFill>
            <a:srgbClr val="92D050">
              <a:alpha val="4021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For me, there's this, in Canada, […] wheelchairs, yeah, there are programs, but it's only partially funded. Oxygen, yeah programs, partially funded a lot of, so that disability is seen as a separate </a:t>
            </a:r>
          </a:p>
          <a:p>
            <a:pPr algn="ctr"/>
            <a:r>
              <a:rPr lang="en-US" sz="2000" dirty="0">
                <a:solidFill>
                  <a:schemeClr val="tx2"/>
                </a:solidFill>
              </a:rPr>
              <a:t>entity and it doesn't get as much government support. And those individuals, if they had </a:t>
            </a:r>
          </a:p>
          <a:p>
            <a:pPr algn="ctr"/>
            <a:r>
              <a:rPr lang="en-US" sz="2000" dirty="0">
                <a:solidFill>
                  <a:schemeClr val="tx2"/>
                </a:solidFill>
              </a:rPr>
              <a:t>more access, like guaranteed access to care, they might in fact be able, </a:t>
            </a:r>
          </a:p>
          <a:p>
            <a:pPr algn="ctr"/>
            <a:r>
              <a:rPr lang="en-US" sz="2000" b="1" dirty="0">
                <a:solidFill>
                  <a:schemeClr val="tx2"/>
                </a:solidFill>
              </a:rPr>
              <a:t>if they're not worrying about that, be able to venture further into the wo</a:t>
            </a:r>
            <a:r>
              <a:rPr lang="en-US" sz="2000" dirty="0">
                <a:solidFill>
                  <a:schemeClr val="tx2"/>
                </a:solidFill>
              </a:rPr>
              <a:t>r</a:t>
            </a:r>
            <a:r>
              <a:rPr lang="en-US" sz="2000" b="1" dirty="0">
                <a:solidFill>
                  <a:schemeClr val="tx2"/>
                </a:solidFill>
              </a:rPr>
              <a:t>ld.</a:t>
            </a:r>
            <a:endParaRPr lang="en-US" sz="2000" dirty="0">
              <a:solidFill>
                <a:schemeClr val="tx2"/>
              </a:solidFill>
            </a:endParaRPr>
          </a:p>
        </p:txBody>
      </p:sp>
      <p:sp>
        <p:nvSpPr>
          <p:cNvPr id="4" name="Date Placeholder 3">
            <a:extLst>
              <a:ext uri="{FF2B5EF4-FFF2-40B4-BE49-F238E27FC236}">
                <a16:creationId xmlns:a16="http://schemas.microsoft.com/office/drawing/2014/main" id="{B994740B-89D2-A147-9135-C4101701F45C}"/>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9986E992-FB6C-EF4B-97C9-52E71BEDEAEE}"/>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11" name="Footer Placeholder 4">
            <a:extLst>
              <a:ext uri="{FF2B5EF4-FFF2-40B4-BE49-F238E27FC236}">
                <a16:creationId xmlns:a16="http://schemas.microsoft.com/office/drawing/2014/main" id="{9F939933-2EAB-494D-91E3-CC5EF27A3497}"/>
              </a:ext>
            </a:extLst>
          </p:cNvPr>
          <p:cNvSpPr txBox="1">
            <a:spLocks/>
          </p:cNvSpPr>
          <p:nvPr/>
        </p:nvSpPr>
        <p:spPr>
          <a:xfrm>
            <a:off x="8610600" y="6356350"/>
            <a:ext cx="4114800" cy="632641"/>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a:t>
            </a:r>
          </a:p>
          <a:p>
            <a:endParaRPr lang="en-US" dirty="0"/>
          </a:p>
          <a:p>
            <a:endParaRPr lang="en-US" dirty="0"/>
          </a:p>
        </p:txBody>
      </p:sp>
    </p:spTree>
    <p:extLst>
      <p:ext uri="{BB962C8B-B14F-4D97-AF65-F5344CB8AC3E}">
        <p14:creationId xmlns:p14="http://schemas.microsoft.com/office/powerpoint/2010/main" val="201563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A211-3281-4342-8A1A-C0B16A257206}"/>
              </a:ext>
            </a:extLst>
          </p:cNvPr>
          <p:cNvSpPr>
            <a:spLocks noGrp="1"/>
          </p:cNvSpPr>
          <p:nvPr>
            <p:ph type="title"/>
          </p:nvPr>
        </p:nvSpPr>
        <p:spPr>
          <a:xfrm>
            <a:off x="838199" y="164375"/>
            <a:ext cx="10515600" cy="797248"/>
          </a:xfrm>
        </p:spPr>
        <p:txBody>
          <a:bodyPr>
            <a:normAutofit/>
          </a:bodyPr>
          <a:lstStyle/>
          <a:p>
            <a:pPr algn="ctr"/>
            <a:r>
              <a:rPr lang="en-US" sz="4800" b="1" dirty="0">
                <a:solidFill>
                  <a:srgbClr val="0070C0"/>
                </a:solidFill>
              </a:rPr>
              <a:t>Leadership</a:t>
            </a:r>
          </a:p>
        </p:txBody>
      </p:sp>
      <p:sp>
        <p:nvSpPr>
          <p:cNvPr id="14" name="TextBox 13">
            <a:extLst>
              <a:ext uri="{FF2B5EF4-FFF2-40B4-BE49-F238E27FC236}">
                <a16:creationId xmlns:a16="http://schemas.microsoft.com/office/drawing/2014/main" id="{AE31C5B3-6593-6943-958D-C025AD14045E}"/>
              </a:ext>
            </a:extLst>
          </p:cNvPr>
          <p:cNvSpPr txBox="1"/>
          <p:nvPr/>
        </p:nvSpPr>
        <p:spPr>
          <a:xfrm>
            <a:off x="2646465" y="851374"/>
            <a:ext cx="6899068" cy="523220"/>
          </a:xfrm>
          <a:prstGeom prst="rect">
            <a:avLst/>
          </a:prstGeom>
          <a:noFill/>
        </p:spPr>
        <p:txBody>
          <a:bodyPr wrap="none" rtlCol="0">
            <a:spAutoFit/>
          </a:bodyPr>
          <a:lstStyle/>
          <a:p>
            <a:r>
              <a:rPr lang="en-US" sz="2800" dirty="0">
                <a:solidFill>
                  <a:srgbClr val="0070C0"/>
                </a:solidFill>
              </a:rPr>
              <a:t>Inclusive workplaces require inclusive cultures</a:t>
            </a:r>
          </a:p>
        </p:txBody>
      </p:sp>
      <p:sp>
        <p:nvSpPr>
          <p:cNvPr id="12" name="Rounded Rectangular Callout 11">
            <a:extLst>
              <a:ext uri="{FF2B5EF4-FFF2-40B4-BE49-F238E27FC236}">
                <a16:creationId xmlns:a16="http://schemas.microsoft.com/office/drawing/2014/main" id="{0BC6EDFE-A448-0B41-AA64-F523E8746B83}"/>
              </a:ext>
            </a:extLst>
          </p:cNvPr>
          <p:cNvSpPr/>
          <p:nvPr/>
        </p:nvSpPr>
        <p:spPr>
          <a:xfrm>
            <a:off x="412901" y="1525955"/>
            <a:ext cx="4393693" cy="3986146"/>
          </a:xfrm>
          <a:prstGeom prst="wedgeRoundRectCallout">
            <a:avLst>
              <a:gd name="adj1" fmla="val -27227"/>
              <a:gd name="adj2" fmla="val 607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70C0"/>
                </a:solidFill>
              </a:rPr>
              <a:t>Another one is around document accessibility. Like one of the things, I think our [leadership] group is going to work on […] is an accessibility strategy. So, the way I broadly define it, is instead of just fixing problems as they arise, </a:t>
            </a:r>
            <a:r>
              <a:rPr lang="en-CA" sz="2000" b="1" dirty="0">
                <a:solidFill>
                  <a:srgbClr val="0070C0"/>
                </a:solidFill>
              </a:rPr>
              <a:t>this strategy will figure out a way of actually going out and identifying the challenges proactively and then figuring out plans to remove them.</a:t>
            </a:r>
          </a:p>
        </p:txBody>
      </p:sp>
      <p:sp>
        <p:nvSpPr>
          <p:cNvPr id="13" name="Rectangular Callout 12">
            <a:extLst>
              <a:ext uri="{FF2B5EF4-FFF2-40B4-BE49-F238E27FC236}">
                <a16:creationId xmlns:a16="http://schemas.microsoft.com/office/drawing/2014/main" id="{4BE89CFC-AB99-CA42-9E70-A2E27C35F5CF}"/>
              </a:ext>
            </a:extLst>
          </p:cNvPr>
          <p:cNvSpPr/>
          <p:nvPr/>
        </p:nvSpPr>
        <p:spPr>
          <a:xfrm>
            <a:off x="5152768" y="1645191"/>
            <a:ext cx="6783859" cy="3668214"/>
          </a:xfrm>
          <a:prstGeom prst="wedgeRectCallout">
            <a:avLst>
              <a:gd name="adj1" fmla="val -20833"/>
              <a:gd name="adj2" fmla="val 5711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7030A0"/>
                </a:solidFill>
              </a:rPr>
              <a:t>I would say one of the big things we do is we make people aware of disability awareness. You know, some of the barriers, and that's in the onboarding process. </a:t>
            </a:r>
            <a:r>
              <a:rPr lang="en-CA" sz="2000" b="1" dirty="0">
                <a:solidFill>
                  <a:srgbClr val="7030A0"/>
                </a:solidFill>
              </a:rPr>
              <a:t>Accessibility is really something that we take from the ground up.</a:t>
            </a:r>
            <a:r>
              <a:rPr lang="en-CA" sz="2000" dirty="0">
                <a:solidFill>
                  <a:srgbClr val="7030A0"/>
                </a:solidFill>
              </a:rPr>
              <a:t> So with the design of our offices, they are fully accessible. We have contrast in our walls in terms of color, we've got a different texture pattern on corners, so that somebody who is blind or vision impaired would know, “Oh, a corner's coming up.” […]Yeah we have a QR code for in front of everyone's work station. And so persons who are blind, who need an app, the app will read out whose office here at or whose desk you're at. </a:t>
            </a:r>
          </a:p>
        </p:txBody>
      </p:sp>
      <p:sp>
        <p:nvSpPr>
          <p:cNvPr id="3" name="TextBox 2">
            <a:extLst>
              <a:ext uri="{FF2B5EF4-FFF2-40B4-BE49-F238E27FC236}">
                <a16:creationId xmlns:a16="http://schemas.microsoft.com/office/drawing/2014/main" id="{BD7F8FF0-FF4D-5A49-87EA-79A3B1659BA3}"/>
              </a:ext>
            </a:extLst>
          </p:cNvPr>
          <p:cNvSpPr txBox="1"/>
          <p:nvPr/>
        </p:nvSpPr>
        <p:spPr>
          <a:xfrm>
            <a:off x="1666101" y="5631090"/>
            <a:ext cx="8859795" cy="584775"/>
          </a:xfrm>
          <a:prstGeom prst="rect">
            <a:avLst/>
          </a:prstGeom>
          <a:noFill/>
        </p:spPr>
        <p:txBody>
          <a:bodyPr wrap="square" rtlCol="0">
            <a:spAutoFit/>
          </a:bodyPr>
          <a:lstStyle/>
          <a:p>
            <a:pPr algn="ctr"/>
            <a:r>
              <a:rPr lang="en-US" sz="3200" dirty="0">
                <a:solidFill>
                  <a:srgbClr val="0070C0"/>
                </a:solidFill>
              </a:rPr>
              <a:t>“Corporate mindfulness about disability inclusion”</a:t>
            </a:r>
          </a:p>
        </p:txBody>
      </p:sp>
      <p:sp>
        <p:nvSpPr>
          <p:cNvPr id="4" name="Date Placeholder 3">
            <a:extLst>
              <a:ext uri="{FF2B5EF4-FFF2-40B4-BE49-F238E27FC236}">
                <a16:creationId xmlns:a16="http://schemas.microsoft.com/office/drawing/2014/main" id="{CF5EE1F9-EEA3-9241-897C-2C98A0D09A6F}"/>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0F021D60-7264-CB45-BE7E-E3EB6034266A}"/>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43D97496-1C65-2D4A-8515-9CF4253AC8BA}"/>
              </a:ext>
            </a:extLst>
          </p:cNvPr>
          <p:cNvSpPr>
            <a:spLocks noGrp="1"/>
          </p:cNvSpPr>
          <p:nvPr>
            <p:ph type="sldNum" sz="quarter" idx="12"/>
          </p:nvPr>
        </p:nvSpPr>
        <p:spPr/>
        <p:txBody>
          <a:bodyPr/>
          <a:lstStyle/>
          <a:p>
            <a:fld id="{B24C9963-FD2B-8F4B-8106-5431D68810C4}" type="slidenum">
              <a:rPr lang="en-US" smtClean="0"/>
              <a:t>21</a:t>
            </a:fld>
            <a:endParaRPr lang="en-US" dirty="0"/>
          </a:p>
        </p:txBody>
      </p:sp>
    </p:spTree>
    <p:extLst>
      <p:ext uri="{BB962C8B-B14F-4D97-AF65-F5344CB8AC3E}">
        <p14:creationId xmlns:p14="http://schemas.microsoft.com/office/powerpoint/2010/main" val="96783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C6F6-D807-1D49-BE5F-D99916261FDE}"/>
              </a:ext>
            </a:extLst>
          </p:cNvPr>
          <p:cNvSpPr>
            <a:spLocks noGrp="1"/>
          </p:cNvSpPr>
          <p:nvPr>
            <p:ph type="title"/>
          </p:nvPr>
        </p:nvSpPr>
        <p:spPr>
          <a:xfrm>
            <a:off x="1194326" y="380227"/>
            <a:ext cx="10103603" cy="890238"/>
          </a:xfrm>
        </p:spPr>
        <p:txBody>
          <a:bodyPr>
            <a:normAutofit/>
          </a:bodyPr>
          <a:lstStyle/>
          <a:p>
            <a:pPr algn="ctr"/>
            <a:r>
              <a:rPr lang="en-US" sz="4800" b="1" dirty="0">
                <a:solidFill>
                  <a:srgbClr val="0070C0"/>
                </a:solidFill>
              </a:rPr>
              <a:t>Lessons from COVID</a:t>
            </a:r>
          </a:p>
        </p:txBody>
      </p:sp>
      <p:sp>
        <p:nvSpPr>
          <p:cNvPr id="3" name="Content Placeholder 2">
            <a:extLst>
              <a:ext uri="{FF2B5EF4-FFF2-40B4-BE49-F238E27FC236}">
                <a16:creationId xmlns:a16="http://schemas.microsoft.com/office/drawing/2014/main" id="{C4BC77CC-795A-8542-915B-413FAFF76E9C}"/>
              </a:ext>
            </a:extLst>
          </p:cNvPr>
          <p:cNvSpPr>
            <a:spLocks noGrp="1"/>
          </p:cNvSpPr>
          <p:nvPr>
            <p:ph idx="1"/>
          </p:nvPr>
        </p:nvSpPr>
        <p:spPr>
          <a:xfrm>
            <a:off x="1273616" y="1209658"/>
            <a:ext cx="9945024" cy="542441"/>
          </a:xfrm>
        </p:spPr>
        <p:txBody>
          <a:bodyPr>
            <a:noAutofit/>
          </a:bodyPr>
          <a:lstStyle/>
          <a:p>
            <a:pPr marL="0" indent="0" algn="ctr">
              <a:buNone/>
            </a:pPr>
            <a:r>
              <a:rPr lang="en-US" dirty="0">
                <a:solidFill>
                  <a:srgbClr val="0070C0"/>
                </a:solidFill>
              </a:rPr>
              <a:t>Virtual work &amp; flexible schedules made employees more productive</a:t>
            </a:r>
          </a:p>
        </p:txBody>
      </p:sp>
      <p:sp>
        <p:nvSpPr>
          <p:cNvPr id="9" name="Rounded Rectangular Callout 8">
            <a:extLst>
              <a:ext uri="{FF2B5EF4-FFF2-40B4-BE49-F238E27FC236}">
                <a16:creationId xmlns:a16="http://schemas.microsoft.com/office/drawing/2014/main" id="{D9F6A4FB-0948-0341-9BF4-68E09B5EA496}"/>
              </a:ext>
            </a:extLst>
          </p:cNvPr>
          <p:cNvSpPr/>
          <p:nvPr/>
        </p:nvSpPr>
        <p:spPr>
          <a:xfrm>
            <a:off x="380493" y="2224268"/>
            <a:ext cx="3624943" cy="32497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I'm thriving in this pandemic […]. I don't have to deal with the constant paratransit and all of those micro aggressions […] just all of this was weighing so much on me. I will definitely ask my boss not to go back to work there </a:t>
            </a:r>
            <a:endParaRPr lang="en-US" sz="2000" dirty="0"/>
          </a:p>
        </p:txBody>
      </p:sp>
      <p:sp>
        <p:nvSpPr>
          <p:cNvPr id="8" name="Rectangular Callout 7">
            <a:extLst>
              <a:ext uri="{FF2B5EF4-FFF2-40B4-BE49-F238E27FC236}">
                <a16:creationId xmlns:a16="http://schemas.microsoft.com/office/drawing/2014/main" id="{9C785307-4374-A241-A504-C45FD71F22C6}"/>
              </a:ext>
            </a:extLst>
          </p:cNvPr>
          <p:cNvSpPr/>
          <p:nvPr/>
        </p:nvSpPr>
        <p:spPr>
          <a:xfrm>
            <a:off x="4312402" y="2051303"/>
            <a:ext cx="4114800" cy="3634161"/>
          </a:xfrm>
          <a:prstGeom prst="wedgeRectCallout">
            <a:avLst/>
          </a:prstGeom>
          <a:solidFill>
            <a:srgbClr val="91DE26">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2"/>
                </a:solidFill>
              </a:rPr>
              <a:t>I think it has helped employers to see what's possible […]. Up until last March nobody was allowed to work remotely. It will never work. There's no way. And now everybody is working remotely. But I think it's really allowed all of us to re examine the way we employ people, for better and for worse I would say.</a:t>
            </a:r>
          </a:p>
        </p:txBody>
      </p:sp>
      <p:sp>
        <p:nvSpPr>
          <p:cNvPr id="7" name="Rounded Rectangular Callout 6">
            <a:extLst>
              <a:ext uri="{FF2B5EF4-FFF2-40B4-BE49-F238E27FC236}">
                <a16:creationId xmlns:a16="http://schemas.microsoft.com/office/drawing/2014/main" id="{11F0DB36-7B71-4341-9A1F-A15F3F215B10}"/>
              </a:ext>
            </a:extLst>
          </p:cNvPr>
          <p:cNvSpPr/>
          <p:nvPr/>
        </p:nvSpPr>
        <p:spPr>
          <a:xfrm>
            <a:off x="8734168" y="2496770"/>
            <a:ext cx="3077339" cy="3151572"/>
          </a:xfrm>
          <a:prstGeom prst="wedgeRoundRectCallout">
            <a:avLst>
              <a:gd name="adj1" fmla="val 58185"/>
              <a:gd name="adj2" fmla="val 33611"/>
              <a:gd name="adj3" fmla="val 16667"/>
            </a:avLst>
          </a:prstGeom>
          <a:solidFill>
            <a:schemeClr val="accent4">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7030A0"/>
                </a:solidFill>
              </a:rPr>
              <a:t>I feel like I've just made so many more connections since Covid because we have the time, we're home. I'm always reachable pretty much right? Or if I'm not I'll get back to you in 10 minutes.</a:t>
            </a:r>
          </a:p>
        </p:txBody>
      </p:sp>
      <p:sp>
        <p:nvSpPr>
          <p:cNvPr id="4" name="Date Placeholder 3">
            <a:extLst>
              <a:ext uri="{FF2B5EF4-FFF2-40B4-BE49-F238E27FC236}">
                <a16:creationId xmlns:a16="http://schemas.microsoft.com/office/drawing/2014/main" id="{12DEBA63-14C0-944E-8D3D-AAA294337203}"/>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30CA94F1-C508-3F46-AD9E-99FA13D00E0B}"/>
              </a:ext>
            </a:extLst>
          </p:cNvPr>
          <p:cNvSpPr>
            <a:spLocks noGrp="1"/>
          </p:cNvSpPr>
          <p:nvPr>
            <p:ph type="ftr" sz="quarter" idx="11"/>
          </p:nvPr>
        </p:nvSpPr>
        <p:spPr>
          <a:xfrm>
            <a:off x="4038600" y="6361327"/>
            <a:ext cx="4114800" cy="365125"/>
          </a:xfrm>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F5BD87E1-A671-8C4F-81C1-39F67E0E102E}"/>
              </a:ext>
            </a:extLst>
          </p:cNvPr>
          <p:cNvSpPr>
            <a:spLocks noGrp="1"/>
          </p:cNvSpPr>
          <p:nvPr>
            <p:ph type="sldNum" sz="quarter" idx="12"/>
          </p:nvPr>
        </p:nvSpPr>
        <p:spPr/>
        <p:txBody>
          <a:bodyPr/>
          <a:lstStyle/>
          <a:p>
            <a:fld id="{B24C9963-FD2B-8F4B-8106-5431D68810C4}" type="slidenum">
              <a:rPr lang="en-US" smtClean="0"/>
              <a:t>22</a:t>
            </a:fld>
            <a:endParaRPr lang="en-US"/>
          </a:p>
        </p:txBody>
      </p:sp>
    </p:spTree>
    <p:extLst>
      <p:ext uri="{BB962C8B-B14F-4D97-AF65-F5344CB8AC3E}">
        <p14:creationId xmlns:p14="http://schemas.microsoft.com/office/powerpoint/2010/main" val="129827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174"/>
            <a:lum/>
          </a:blip>
          <a:srcRect/>
          <a:stretch>
            <a:fillRect t="-26000" b="-26000"/>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78F46C-6378-EE41-85D6-519D1D5839B2}"/>
              </a:ext>
            </a:extLst>
          </p:cNvPr>
          <p:cNvSpPr>
            <a:spLocks noGrp="1"/>
          </p:cNvSpPr>
          <p:nvPr>
            <p:ph type="title"/>
          </p:nvPr>
        </p:nvSpPr>
        <p:spPr>
          <a:xfrm>
            <a:off x="886194" y="371163"/>
            <a:ext cx="10515600" cy="1325563"/>
          </a:xfrm>
        </p:spPr>
        <p:txBody>
          <a:bodyPr>
            <a:normAutofit/>
          </a:bodyPr>
          <a:lstStyle/>
          <a:p>
            <a:pPr algn="ctr"/>
            <a:r>
              <a:rPr lang="en-US" sz="4800" b="1" dirty="0"/>
              <a:t>Concluding Thoughts</a:t>
            </a:r>
          </a:p>
        </p:txBody>
      </p:sp>
      <p:sp>
        <p:nvSpPr>
          <p:cNvPr id="8" name="TextBox 7">
            <a:extLst>
              <a:ext uri="{FF2B5EF4-FFF2-40B4-BE49-F238E27FC236}">
                <a16:creationId xmlns:a16="http://schemas.microsoft.com/office/drawing/2014/main" id="{EE93F38B-A148-FF4B-A4B9-63D6188541E0}"/>
              </a:ext>
            </a:extLst>
          </p:cNvPr>
          <p:cNvSpPr txBox="1"/>
          <p:nvPr/>
        </p:nvSpPr>
        <p:spPr>
          <a:xfrm>
            <a:off x="1043339" y="1516346"/>
            <a:ext cx="10201310" cy="3385542"/>
          </a:xfrm>
          <a:prstGeom prst="rect">
            <a:avLst/>
          </a:prstGeom>
          <a:noFill/>
          <a:ln>
            <a:noFill/>
          </a:ln>
        </p:spPr>
        <p:txBody>
          <a:bodyPr wrap="square" rtlCol="0">
            <a:spAutoFit/>
          </a:bodyPr>
          <a:lstStyle/>
          <a:p>
            <a:pPr marL="342900" indent="-342900">
              <a:spcAft>
                <a:spcPts val="800"/>
              </a:spcAft>
              <a:buFont typeface="Arial" panose="020B0604020202020204" pitchFamily="34" charset="0"/>
              <a:buChar char="•"/>
            </a:pPr>
            <a:r>
              <a:rPr lang="en-US" sz="2800" dirty="0">
                <a:ea typeface="Baskerville" panose="02020502070401020303" pitchFamily="18" charset="0"/>
                <a:cs typeface="Ayuthaya" pitchFamily="2" charset="-34"/>
              </a:rPr>
              <a:t>Statistics vary but between 20-25% of the adult population is disabled in North America.  </a:t>
            </a:r>
          </a:p>
          <a:p>
            <a:pPr marL="342900" indent="-342900">
              <a:spcAft>
                <a:spcPts val="800"/>
              </a:spcAft>
              <a:buFont typeface="Arial" panose="020B0604020202020204" pitchFamily="34" charset="0"/>
              <a:buChar char="•"/>
            </a:pPr>
            <a:r>
              <a:rPr lang="en-US" sz="2800" dirty="0">
                <a:ea typeface="Baskerville" panose="02020502070401020303" pitchFamily="18" charset="0"/>
                <a:cs typeface="Ayuthaya" pitchFamily="2" charset="-34"/>
              </a:rPr>
              <a:t>It is projected that developed countries will continue to experience skilled labour shortages.  </a:t>
            </a:r>
          </a:p>
          <a:p>
            <a:pPr marL="342900" indent="-342900">
              <a:spcAft>
                <a:spcPts val="800"/>
              </a:spcAft>
              <a:buFont typeface="Arial" panose="020B0604020202020204" pitchFamily="34" charset="0"/>
              <a:buChar char="•"/>
            </a:pPr>
            <a:r>
              <a:rPr lang="en-US" sz="2800" b="1" dirty="0">
                <a:ea typeface="Baskerville" panose="02020502070401020303" pitchFamily="18" charset="0"/>
                <a:cs typeface="Ayuthaya" pitchFamily="2" charset="-34"/>
              </a:rPr>
              <a:t>Disabled adults are an under-utilized, highly-qualified, adaptive, and resilient labour pool available for employment.</a:t>
            </a:r>
          </a:p>
          <a:p>
            <a:pPr algn="ctr"/>
            <a:endParaRPr lang="en-US" sz="2600" dirty="0">
              <a:ea typeface="Baskerville" panose="02020502070401020303" pitchFamily="18" charset="0"/>
              <a:cs typeface="Ayuthaya" pitchFamily="2" charset="-34"/>
            </a:endParaRPr>
          </a:p>
        </p:txBody>
      </p:sp>
      <p:sp>
        <p:nvSpPr>
          <p:cNvPr id="10" name="TextBox 9">
            <a:extLst>
              <a:ext uri="{FF2B5EF4-FFF2-40B4-BE49-F238E27FC236}">
                <a16:creationId xmlns:a16="http://schemas.microsoft.com/office/drawing/2014/main" id="{363A4C2F-4041-2A4E-97B0-BBE89088809D}"/>
              </a:ext>
            </a:extLst>
          </p:cNvPr>
          <p:cNvSpPr txBox="1"/>
          <p:nvPr/>
        </p:nvSpPr>
        <p:spPr>
          <a:xfrm>
            <a:off x="1126970" y="4602024"/>
            <a:ext cx="3368040" cy="1569660"/>
          </a:xfrm>
          <a:prstGeom prst="rect">
            <a:avLst/>
          </a:prstGeom>
          <a:noFill/>
        </p:spPr>
        <p:txBody>
          <a:bodyPr wrap="square" rtlCol="0">
            <a:spAutoFit/>
          </a:bodyPr>
          <a:lstStyle/>
          <a:p>
            <a:r>
              <a:rPr lang="en-US" sz="1600" b="1" dirty="0"/>
              <a:t>Andrea </a:t>
            </a:r>
            <a:r>
              <a:rPr lang="en-US" sz="1600" b="1" dirty="0" err="1"/>
              <a:t>Whiteley</a:t>
            </a:r>
            <a:endParaRPr lang="en-US" sz="1600" b="1" dirty="0"/>
          </a:p>
          <a:p>
            <a:r>
              <a:rPr lang="en-US" sz="1600" dirty="0"/>
              <a:t>Postdoctoral Fellow</a:t>
            </a:r>
          </a:p>
          <a:p>
            <a:r>
              <a:rPr lang="en-US" sz="1600" dirty="0"/>
              <a:t>The PROUD Project</a:t>
            </a:r>
          </a:p>
          <a:p>
            <a:r>
              <a:rPr lang="en-US" sz="1600" dirty="0"/>
              <a:t>Department of Political Science</a:t>
            </a:r>
          </a:p>
          <a:p>
            <a:r>
              <a:rPr lang="en-US" sz="1600" dirty="0"/>
              <a:t>University of Toronto, UTSC</a:t>
            </a:r>
          </a:p>
          <a:p>
            <a:r>
              <a:rPr lang="en-US" sz="1600" dirty="0">
                <a:solidFill>
                  <a:schemeClr val="bg2">
                    <a:lumMod val="50000"/>
                  </a:schemeClr>
                </a:solidFill>
                <a:hlinkClick r:id="rId4">
                  <a:extLst>
                    <a:ext uri="{A12FA001-AC4F-418D-AE19-62706E023703}">
                      <ahyp:hlinkClr xmlns:ahyp="http://schemas.microsoft.com/office/drawing/2018/hyperlinkcolor" val="tx"/>
                    </a:ext>
                  </a:extLst>
                </a:hlinkClick>
              </a:rPr>
              <a:t>andrea.whitely@utoronto.ca</a:t>
            </a:r>
            <a:endParaRPr lang="en-US" sz="1600" dirty="0">
              <a:solidFill>
                <a:schemeClr val="bg2">
                  <a:lumMod val="50000"/>
                </a:schemeClr>
              </a:solidFill>
            </a:endParaRPr>
          </a:p>
        </p:txBody>
      </p:sp>
      <p:sp>
        <p:nvSpPr>
          <p:cNvPr id="7" name="TextBox 6">
            <a:extLst>
              <a:ext uri="{FF2B5EF4-FFF2-40B4-BE49-F238E27FC236}">
                <a16:creationId xmlns:a16="http://schemas.microsoft.com/office/drawing/2014/main" id="{06DA3979-35BC-E54A-90D0-ED1BF8626395}"/>
              </a:ext>
            </a:extLst>
          </p:cNvPr>
          <p:cNvSpPr txBox="1"/>
          <p:nvPr/>
        </p:nvSpPr>
        <p:spPr>
          <a:xfrm>
            <a:off x="7483630" y="4478913"/>
            <a:ext cx="3581400" cy="1815882"/>
          </a:xfrm>
          <a:prstGeom prst="rect">
            <a:avLst/>
          </a:prstGeom>
          <a:noFill/>
        </p:spPr>
        <p:txBody>
          <a:bodyPr wrap="square" rtlCol="0">
            <a:spAutoFit/>
          </a:bodyPr>
          <a:lstStyle/>
          <a:p>
            <a:r>
              <a:rPr lang="en-US" sz="1600" b="1" dirty="0"/>
              <a:t>Chloë G. K. Atkins</a:t>
            </a:r>
          </a:p>
          <a:p>
            <a:r>
              <a:rPr lang="en-US" sz="1600" dirty="0"/>
              <a:t>Primary Investigator </a:t>
            </a:r>
          </a:p>
          <a:p>
            <a:r>
              <a:rPr lang="en-US" sz="1600" dirty="0"/>
              <a:t>The PROUD Project</a:t>
            </a:r>
          </a:p>
          <a:p>
            <a:r>
              <a:rPr lang="en-US" sz="1600" dirty="0"/>
              <a:t>Associate Professor</a:t>
            </a:r>
          </a:p>
          <a:p>
            <a:r>
              <a:rPr lang="en-US" sz="1600" dirty="0"/>
              <a:t>Department of Political Science</a:t>
            </a:r>
          </a:p>
          <a:p>
            <a:r>
              <a:rPr lang="en-US" sz="1600" dirty="0"/>
              <a:t>University of Toronto, UTSC</a:t>
            </a:r>
          </a:p>
          <a:p>
            <a:r>
              <a:rPr lang="en-US" sz="1600" dirty="0">
                <a:solidFill>
                  <a:schemeClr val="bg2">
                    <a:lumMod val="50000"/>
                  </a:schemeClr>
                </a:solidFill>
                <a:hlinkClick r:id="rId5">
                  <a:extLst>
                    <a:ext uri="{A12FA001-AC4F-418D-AE19-62706E023703}">
                      <ahyp:hlinkClr xmlns:ahyp="http://schemas.microsoft.com/office/drawing/2018/hyperlinkcolor" val="tx"/>
                    </a:ext>
                  </a:extLst>
                </a:hlinkClick>
              </a:rPr>
              <a:t>chloegk.atkins@utoronto.ca</a:t>
            </a:r>
            <a:endParaRPr lang="en-US" sz="1600" dirty="0">
              <a:solidFill>
                <a:schemeClr val="bg2">
                  <a:lumMod val="50000"/>
                </a:schemeClr>
              </a:solidFill>
            </a:endParaRPr>
          </a:p>
        </p:txBody>
      </p:sp>
      <p:sp>
        <p:nvSpPr>
          <p:cNvPr id="4" name="Date Placeholder 3">
            <a:extLst>
              <a:ext uri="{FF2B5EF4-FFF2-40B4-BE49-F238E27FC236}">
                <a16:creationId xmlns:a16="http://schemas.microsoft.com/office/drawing/2014/main" id="{734B7842-BB88-1844-9CE6-3E60BCA48A11}"/>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61769DE8-2066-4041-97E4-3FC8D2F7CFBB}"/>
              </a:ext>
            </a:extLst>
          </p:cNvPr>
          <p:cNvSpPr>
            <a:spLocks noGrp="1"/>
          </p:cNvSpPr>
          <p:nvPr>
            <p:ph type="ftr" sz="quarter" idx="11"/>
          </p:nvPr>
        </p:nvSpPr>
        <p:spPr/>
        <p:txBody>
          <a:bodyPr/>
          <a:lstStyle/>
          <a:p>
            <a:r>
              <a:rPr lang="en-US" dirty="0" err="1"/>
              <a:t>www.thePROUDproject.ca</a:t>
            </a:r>
            <a:endParaRPr lang="en-US" dirty="0"/>
          </a:p>
          <a:p>
            <a:endParaRPr lang="en-US" dirty="0"/>
          </a:p>
        </p:txBody>
      </p:sp>
      <p:sp>
        <p:nvSpPr>
          <p:cNvPr id="6" name="Slide Number Placeholder 5">
            <a:extLst>
              <a:ext uri="{FF2B5EF4-FFF2-40B4-BE49-F238E27FC236}">
                <a16:creationId xmlns:a16="http://schemas.microsoft.com/office/drawing/2014/main" id="{A36ABB3D-536A-AC4D-A866-922A294A297B}"/>
              </a:ext>
            </a:extLst>
          </p:cNvPr>
          <p:cNvSpPr>
            <a:spLocks noGrp="1"/>
          </p:cNvSpPr>
          <p:nvPr>
            <p:ph type="sldNum" sz="quarter" idx="12"/>
          </p:nvPr>
        </p:nvSpPr>
        <p:spPr/>
        <p:txBody>
          <a:bodyPr/>
          <a:lstStyle/>
          <a:p>
            <a:fld id="{B24C9963-FD2B-8F4B-8106-5431D68810C4}" type="slidenum">
              <a:rPr lang="en-US" smtClean="0"/>
              <a:t>23</a:t>
            </a:fld>
            <a:endParaRPr lang="en-US"/>
          </a:p>
        </p:txBody>
      </p:sp>
    </p:spTree>
    <p:extLst>
      <p:ext uri="{BB962C8B-B14F-4D97-AF65-F5344CB8AC3E}">
        <p14:creationId xmlns:p14="http://schemas.microsoft.com/office/powerpoint/2010/main" val="360544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A3832C-B685-0A4B-A294-337BD2B28DDA}"/>
              </a:ext>
            </a:extLst>
          </p:cNvPr>
          <p:cNvSpPr>
            <a:spLocks noGrp="1"/>
          </p:cNvSpPr>
          <p:nvPr>
            <p:ph type="title"/>
          </p:nvPr>
        </p:nvSpPr>
        <p:spPr/>
        <p:txBody>
          <a:bodyPr/>
          <a:lstStyle/>
          <a:p>
            <a:r>
              <a:rPr lang="en-CA" b="1" dirty="0">
                <a:solidFill>
                  <a:srgbClr val="002060"/>
                </a:solidFill>
                <a:latin typeface="Arial"/>
                <a:ea typeface="Arial"/>
                <a:cs typeface="Arial"/>
                <a:sym typeface="Arial"/>
              </a:rPr>
              <a:t>PRESENTERS</a:t>
            </a:r>
            <a:endParaRPr lang="en-US" dirty="0"/>
          </a:p>
        </p:txBody>
      </p:sp>
      <p:sp>
        <p:nvSpPr>
          <p:cNvPr id="10" name="Content Placeholder 9">
            <a:extLst>
              <a:ext uri="{FF2B5EF4-FFF2-40B4-BE49-F238E27FC236}">
                <a16:creationId xmlns:a16="http://schemas.microsoft.com/office/drawing/2014/main" id="{8233B347-8533-E645-8ECB-6728FA648A8A}"/>
              </a:ext>
            </a:extLst>
          </p:cNvPr>
          <p:cNvSpPr>
            <a:spLocks noGrp="1"/>
          </p:cNvSpPr>
          <p:nvPr>
            <p:ph sz="half" idx="1"/>
          </p:nvPr>
        </p:nvSpPr>
        <p:spPr>
          <a:xfrm>
            <a:off x="417226" y="1543360"/>
            <a:ext cx="5181600" cy="4351338"/>
          </a:xfrm>
        </p:spPr>
        <p:txBody>
          <a:bodyPr/>
          <a:lstStyle/>
          <a:p>
            <a:pPr marL="0" indent="0">
              <a:buClr>
                <a:srgbClr val="E31D38"/>
              </a:buClr>
              <a:buSzPts val="2400"/>
              <a:buNone/>
            </a:pPr>
            <a:r>
              <a:rPr lang="en-CA" sz="3200" b="1" dirty="0">
                <a:solidFill>
                  <a:srgbClr val="E31937"/>
                </a:solidFill>
                <a:ea typeface="Arial"/>
                <a:cs typeface="Arial"/>
                <a:sym typeface="Arial"/>
              </a:rPr>
              <a:t>Dr Chloë Atkins, PhD</a:t>
            </a:r>
          </a:p>
          <a:p>
            <a:pPr marL="0" indent="0">
              <a:buClr>
                <a:srgbClr val="E31D38"/>
              </a:buClr>
              <a:buSzPts val="2400"/>
              <a:buNone/>
            </a:pPr>
            <a:r>
              <a:rPr lang="en-CA" dirty="0">
                <a:solidFill>
                  <a:srgbClr val="002F60"/>
                </a:solidFill>
                <a:cs typeface="Arial" panose="020B0604020202020204" pitchFamily="34" charset="0"/>
              </a:rPr>
              <a:t>Primary Investigator </a:t>
            </a:r>
          </a:p>
          <a:p>
            <a:pPr marL="0" indent="0">
              <a:buClr>
                <a:srgbClr val="E31D38"/>
              </a:buClr>
              <a:buSzPts val="2400"/>
              <a:buNone/>
            </a:pPr>
            <a:r>
              <a:rPr lang="en-CA" dirty="0">
                <a:solidFill>
                  <a:srgbClr val="002F60"/>
                </a:solidFill>
                <a:cs typeface="Arial" panose="020B0604020202020204" pitchFamily="34" charset="0"/>
              </a:rPr>
              <a:t>The PROUD Project</a:t>
            </a:r>
            <a:br>
              <a:rPr lang="en-CA" dirty="0">
                <a:solidFill>
                  <a:srgbClr val="002F60"/>
                </a:solidFill>
                <a:cs typeface="Arial" panose="020B0604020202020204" pitchFamily="34" charset="0"/>
              </a:rPr>
            </a:br>
            <a:r>
              <a:rPr lang="en-CA" dirty="0">
                <a:solidFill>
                  <a:srgbClr val="002F60"/>
                </a:solidFill>
                <a:cs typeface="Arial" panose="020B0604020202020204" pitchFamily="34" charset="0"/>
              </a:rPr>
              <a:t>Associate Professor </a:t>
            </a:r>
          </a:p>
          <a:p>
            <a:pPr marL="0" indent="0">
              <a:buClr>
                <a:srgbClr val="E31D38"/>
              </a:buClr>
              <a:buSzPts val="2400"/>
              <a:buNone/>
            </a:pPr>
            <a:r>
              <a:rPr lang="en-CA" dirty="0">
                <a:solidFill>
                  <a:srgbClr val="002F60"/>
                </a:solidFill>
                <a:cs typeface="Arial" panose="020B0604020202020204" pitchFamily="34" charset="0"/>
              </a:rPr>
              <a:t>Dept of Political Science University of Toronto</a:t>
            </a:r>
            <a:endParaRPr lang="en-CA" dirty="0">
              <a:solidFill>
                <a:srgbClr val="002F60"/>
              </a:solidFill>
              <a:ea typeface="Arial"/>
              <a:cs typeface="Arial" panose="020B0604020202020204" pitchFamily="34" charset="0"/>
              <a:sym typeface="Arial"/>
            </a:endParaRPr>
          </a:p>
          <a:p>
            <a:endParaRPr lang="en-US" dirty="0"/>
          </a:p>
        </p:txBody>
      </p:sp>
      <p:pic>
        <p:nvPicPr>
          <p:cNvPr id="9" name="Picture 8" descr="Chloe: A woman with fair skin and blue eyes standing in front of a wall with framed pictures hanging on it. She has short dark brown hair with hints of grey, and is smiling intently at the camera. She’s wearing a navy sleeveless top.">
            <a:extLst>
              <a:ext uri="{FF2B5EF4-FFF2-40B4-BE49-F238E27FC236}">
                <a16:creationId xmlns:a16="http://schemas.microsoft.com/office/drawing/2014/main" id="{7B18888F-765D-374D-A0E2-C62B4A9E4A3F}"/>
              </a:ext>
            </a:extLst>
          </p:cNvPr>
          <p:cNvPicPr>
            <a:picLocks noChangeAspect="1"/>
          </p:cNvPicPr>
          <p:nvPr/>
        </p:nvPicPr>
        <p:blipFill>
          <a:blip r:embed="rId3"/>
          <a:stretch>
            <a:fillRect/>
          </a:stretch>
        </p:blipFill>
        <p:spPr>
          <a:xfrm>
            <a:off x="532602" y="4310174"/>
            <a:ext cx="1988696" cy="1826835"/>
          </a:xfrm>
          <a:prstGeom prst="rect">
            <a:avLst/>
          </a:prstGeom>
        </p:spPr>
      </p:pic>
      <p:sp>
        <p:nvSpPr>
          <p:cNvPr id="11" name="Content Placeholder 10">
            <a:extLst>
              <a:ext uri="{FF2B5EF4-FFF2-40B4-BE49-F238E27FC236}">
                <a16:creationId xmlns:a16="http://schemas.microsoft.com/office/drawing/2014/main" id="{121C23E2-2137-8842-B470-B75C4BBB2C49}"/>
              </a:ext>
            </a:extLst>
          </p:cNvPr>
          <p:cNvSpPr>
            <a:spLocks noGrp="1"/>
          </p:cNvSpPr>
          <p:nvPr>
            <p:ph sz="half" idx="2"/>
          </p:nvPr>
        </p:nvSpPr>
        <p:spPr>
          <a:xfrm>
            <a:off x="6502445" y="1545067"/>
            <a:ext cx="5181600" cy="4351338"/>
          </a:xfrm>
        </p:spPr>
        <p:txBody>
          <a:bodyPr/>
          <a:lstStyle/>
          <a:p>
            <a:pPr marL="0" indent="0">
              <a:buClr>
                <a:srgbClr val="E31D38"/>
              </a:buClr>
              <a:buSzPts val="2400"/>
              <a:buNone/>
            </a:pPr>
            <a:r>
              <a:rPr lang="en-CA" sz="3200" b="1" dirty="0">
                <a:solidFill>
                  <a:srgbClr val="E31937"/>
                </a:solidFill>
                <a:ea typeface="Arial"/>
                <a:cs typeface="Arial"/>
                <a:sym typeface="Arial"/>
              </a:rPr>
              <a:t>Dr Andrea </a:t>
            </a:r>
            <a:r>
              <a:rPr lang="en-CA" sz="3200" b="1" dirty="0" err="1">
                <a:solidFill>
                  <a:srgbClr val="E31937"/>
                </a:solidFill>
                <a:ea typeface="Arial"/>
                <a:cs typeface="Arial"/>
                <a:sym typeface="Arial"/>
              </a:rPr>
              <a:t>Whiteley</a:t>
            </a:r>
            <a:r>
              <a:rPr lang="en-CA" sz="3200" b="1" dirty="0">
                <a:solidFill>
                  <a:srgbClr val="E31937"/>
                </a:solidFill>
                <a:ea typeface="Arial"/>
                <a:cs typeface="Arial"/>
                <a:sym typeface="Arial"/>
              </a:rPr>
              <a:t>, PhD</a:t>
            </a:r>
          </a:p>
          <a:p>
            <a:pPr marL="0" indent="0">
              <a:buClr>
                <a:srgbClr val="E31D38"/>
              </a:buClr>
              <a:buSzPts val="2400"/>
              <a:buNone/>
            </a:pPr>
            <a:r>
              <a:rPr lang="en-CA" dirty="0">
                <a:solidFill>
                  <a:srgbClr val="002060"/>
                </a:solidFill>
                <a:ea typeface="Arial"/>
                <a:cs typeface="Arial"/>
                <a:sym typeface="Arial"/>
              </a:rPr>
              <a:t>Postdoctoral Fellow</a:t>
            </a:r>
          </a:p>
          <a:p>
            <a:pPr marL="0" indent="0">
              <a:buClr>
                <a:srgbClr val="E31D38"/>
              </a:buClr>
              <a:buSzPts val="2400"/>
              <a:buNone/>
            </a:pPr>
            <a:r>
              <a:rPr lang="en-CA" dirty="0">
                <a:solidFill>
                  <a:srgbClr val="002060"/>
                </a:solidFill>
              </a:rPr>
              <a:t>The PROUD Project</a:t>
            </a:r>
          </a:p>
          <a:p>
            <a:pPr marL="0" indent="0">
              <a:buClr>
                <a:srgbClr val="E31D38"/>
              </a:buClr>
              <a:buSzPts val="2400"/>
              <a:buNone/>
            </a:pPr>
            <a:r>
              <a:rPr lang="en-CA" dirty="0">
                <a:solidFill>
                  <a:srgbClr val="002060"/>
                </a:solidFill>
                <a:ea typeface="Arial"/>
                <a:cs typeface="Arial"/>
                <a:sym typeface="Arial"/>
              </a:rPr>
              <a:t>Dept of Political Science</a:t>
            </a:r>
          </a:p>
          <a:p>
            <a:pPr marL="0" indent="0">
              <a:buClr>
                <a:srgbClr val="E31D38"/>
              </a:buClr>
              <a:buSzPts val="2400"/>
              <a:buNone/>
            </a:pPr>
            <a:r>
              <a:rPr lang="en-CA" dirty="0">
                <a:solidFill>
                  <a:srgbClr val="002060"/>
                </a:solidFill>
              </a:rPr>
              <a:t>University of Toronto</a:t>
            </a:r>
            <a:endParaRPr lang="en-CA" dirty="0">
              <a:solidFill>
                <a:srgbClr val="002060"/>
              </a:solidFill>
              <a:ea typeface="Arial"/>
              <a:cs typeface="Arial"/>
              <a:sym typeface="Arial"/>
            </a:endParaRPr>
          </a:p>
          <a:p>
            <a:pPr marL="0" indent="0">
              <a:buNone/>
            </a:pPr>
            <a:endParaRPr lang="en-US" dirty="0"/>
          </a:p>
        </p:txBody>
      </p:sp>
      <p:sp>
        <p:nvSpPr>
          <p:cNvPr id="4" name="Google Shape;39;p5" descr="Andrea: A light skinned woman standing in front of a bookshelf. She has blonde/brown shoulder length hair and she is smiling at the camera. She’s wearing a light blue blazer and an open neck, white blouse.">
            <a:extLst>
              <a:ext uri="{FF2B5EF4-FFF2-40B4-BE49-F238E27FC236}">
                <a16:creationId xmlns:a16="http://schemas.microsoft.com/office/drawing/2014/main" id="{525E65A3-3B4C-4D71-B02F-6749D2456606}"/>
              </a:ext>
            </a:extLst>
          </p:cNvPr>
          <p:cNvSpPr/>
          <p:nvPr/>
        </p:nvSpPr>
        <p:spPr>
          <a:xfrm>
            <a:off x="7533491" y="4272012"/>
            <a:ext cx="1988696" cy="182683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spcFirstLastPara="1" wrap="square" lIns="121900" tIns="60933" rIns="121900" bIns="60933" anchor="ctr" anchorCtr="0">
            <a:noAutofit/>
          </a:bodyPr>
          <a:lstStyle/>
          <a:p>
            <a:pPr algn="ctr"/>
            <a:endParaRPr sz="1867" dirty="0">
              <a:solidFill>
                <a:schemeClr val="lt1"/>
              </a:solidFill>
              <a:latin typeface="Arial"/>
              <a:ea typeface="Arial"/>
              <a:cs typeface="Arial"/>
              <a:sym typeface="Arial"/>
            </a:endParaRPr>
          </a:p>
        </p:txBody>
      </p:sp>
      <p:sp>
        <p:nvSpPr>
          <p:cNvPr id="7" name="TextBox 6">
            <a:extLst>
              <a:ext uri="{FF2B5EF4-FFF2-40B4-BE49-F238E27FC236}">
                <a16:creationId xmlns:a16="http://schemas.microsoft.com/office/drawing/2014/main" id="{87A769D8-4F4F-4E8D-9BA9-815073953665}"/>
              </a:ext>
            </a:extLst>
          </p:cNvPr>
          <p:cNvSpPr txBox="1"/>
          <p:nvPr/>
        </p:nvSpPr>
        <p:spPr>
          <a:xfrm>
            <a:off x="952292" y="6302996"/>
            <a:ext cx="9862632" cy="400110"/>
          </a:xfrm>
          <a:prstGeom prst="rect">
            <a:avLst/>
          </a:prstGeom>
          <a:noFill/>
        </p:spPr>
        <p:txBody>
          <a:bodyPr wrap="square" rtlCol="0">
            <a:spAutoFit/>
          </a:bodyPr>
          <a:lstStyle/>
          <a:p>
            <a:r>
              <a:rPr lang="en-CA" sz="2000" b="1" dirty="0">
                <a:solidFill>
                  <a:schemeClr val="bg1"/>
                </a:solidFill>
              </a:rPr>
              <a:t>Easter Seals: Celebrating 100 years of community service in Canada in 2022</a:t>
            </a:r>
            <a:endParaRPr lang="en-CA" sz="2400" dirty="0"/>
          </a:p>
        </p:txBody>
      </p:sp>
    </p:spTree>
    <p:extLst>
      <p:ext uri="{BB962C8B-B14F-4D97-AF65-F5344CB8AC3E}">
        <p14:creationId xmlns:p14="http://schemas.microsoft.com/office/powerpoint/2010/main" val="144997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AD65-9020-B841-8296-A040B75C5BAF}"/>
              </a:ext>
            </a:extLst>
          </p:cNvPr>
          <p:cNvSpPr>
            <a:spLocks noGrp="1"/>
          </p:cNvSpPr>
          <p:nvPr>
            <p:ph type="ctrTitle"/>
          </p:nvPr>
        </p:nvSpPr>
        <p:spPr>
          <a:xfrm>
            <a:off x="1523999" y="885245"/>
            <a:ext cx="9144000" cy="1709256"/>
          </a:xfrm>
        </p:spPr>
        <p:txBody>
          <a:bodyPr>
            <a:normAutofit/>
          </a:bodyPr>
          <a:lstStyle/>
          <a:p>
            <a:r>
              <a:rPr lang="en-US" sz="7200" b="1" dirty="0"/>
              <a:t>What Works </a:t>
            </a:r>
          </a:p>
        </p:txBody>
      </p:sp>
      <p:sp>
        <p:nvSpPr>
          <p:cNvPr id="3" name="Subtitle 2">
            <a:extLst>
              <a:ext uri="{FF2B5EF4-FFF2-40B4-BE49-F238E27FC236}">
                <a16:creationId xmlns:a16="http://schemas.microsoft.com/office/drawing/2014/main" id="{9576BE6C-CE2D-AF45-A11A-1C72E855E2C6}"/>
              </a:ext>
            </a:extLst>
          </p:cNvPr>
          <p:cNvSpPr>
            <a:spLocks noGrp="1"/>
          </p:cNvSpPr>
          <p:nvPr>
            <p:ph type="subTitle" idx="1"/>
          </p:nvPr>
        </p:nvSpPr>
        <p:spPr>
          <a:xfrm>
            <a:off x="232719" y="3098660"/>
            <a:ext cx="11726561" cy="660680"/>
          </a:xfrm>
        </p:spPr>
        <p:txBody>
          <a:bodyPr>
            <a:noAutofit/>
          </a:bodyPr>
          <a:lstStyle/>
          <a:p>
            <a:r>
              <a:rPr lang="en-US" sz="4000" b="1" i="1" dirty="0"/>
              <a:t>What does disability </a:t>
            </a:r>
            <a:r>
              <a:rPr lang="en-US" sz="4000" b="1" i="1" dirty="0">
                <a:ea typeface="Verdana" panose="020B0604030504040204" pitchFamily="34" charset="0"/>
                <a:cs typeface="Verdana" panose="020B0604030504040204" pitchFamily="34" charset="0"/>
              </a:rPr>
              <a:t>inclusion</a:t>
            </a:r>
            <a:r>
              <a:rPr lang="en-US" sz="4000" b="1" i="1" dirty="0"/>
              <a:t> bring to the workplace?</a:t>
            </a:r>
          </a:p>
        </p:txBody>
      </p:sp>
      <p:sp>
        <p:nvSpPr>
          <p:cNvPr id="9" name="TextBox 8">
            <a:extLst>
              <a:ext uri="{FF2B5EF4-FFF2-40B4-BE49-F238E27FC236}">
                <a16:creationId xmlns:a16="http://schemas.microsoft.com/office/drawing/2014/main" id="{62DED00B-C803-AA46-8DC4-96558612268B}"/>
              </a:ext>
            </a:extLst>
          </p:cNvPr>
          <p:cNvSpPr txBox="1"/>
          <p:nvPr/>
        </p:nvSpPr>
        <p:spPr>
          <a:xfrm>
            <a:off x="3824292" y="3889395"/>
            <a:ext cx="4207627" cy="1200329"/>
          </a:xfrm>
          <a:prstGeom prst="rect">
            <a:avLst/>
          </a:prstGeom>
          <a:noFill/>
        </p:spPr>
        <p:txBody>
          <a:bodyPr wrap="none" rtlCol="0">
            <a:spAutoFit/>
          </a:bodyPr>
          <a:lstStyle/>
          <a:p>
            <a:pPr algn="ctr"/>
            <a:r>
              <a:rPr lang="en-US" sz="2400" b="1" dirty="0"/>
              <a:t>Easter Seals of Canada Webinar</a:t>
            </a:r>
          </a:p>
          <a:p>
            <a:pPr algn="ctr"/>
            <a:endParaRPr lang="en-US" sz="2400" b="1" dirty="0"/>
          </a:p>
          <a:p>
            <a:pPr algn="ctr"/>
            <a:r>
              <a:rPr lang="en-US" sz="2400" b="1" dirty="0"/>
              <a:t>2 June 2021</a:t>
            </a:r>
          </a:p>
        </p:txBody>
      </p:sp>
      <p:sp>
        <p:nvSpPr>
          <p:cNvPr id="6" name="TextBox 5">
            <a:extLst>
              <a:ext uri="{FF2B5EF4-FFF2-40B4-BE49-F238E27FC236}">
                <a16:creationId xmlns:a16="http://schemas.microsoft.com/office/drawing/2014/main" id="{6B5F35FC-EDDB-994E-A9D8-68DE5A78A2CD}"/>
              </a:ext>
            </a:extLst>
          </p:cNvPr>
          <p:cNvSpPr txBox="1"/>
          <p:nvPr/>
        </p:nvSpPr>
        <p:spPr>
          <a:xfrm>
            <a:off x="328306" y="5307592"/>
            <a:ext cx="3194592" cy="1015663"/>
          </a:xfrm>
          <a:prstGeom prst="rect">
            <a:avLst/>
          </a:prstGeom>
          <a:noFill/>
        </p:spPr>
        <p:txBody>
          <a:bodyPr wrap="none" rtlCol="0">
            <a:spAutoFit/>
          </a:bodyPr>
          <a:lstStyle/>
          <a:p>
            <a:r>
              <a:rPr lang="en-US" sz="2000" b="1" dirty="0">
                <a:solidFill>
                  <a:srgbClr val="C00000"/>
                </a:solidFill>
              </a:rPr>
              <a:t>Red Shirt Day</a:t>
            </a:r>
          </a:p>
          <a:p>
            <a:r>
              <a:rPr lang="en-US" sz="2000" dirty="0"/>
              <a:t>National </a:t>
            </a:r>
            <a:r>
              <a:rPr lang="en-US" sz="2000" dirty="0" err="1"/>
              <a:t>AccessAbility</a:t>
            </a:r>
            <a:r>
              <a:rPr lang="en-US" sz="2000" dirty="0"/>
              <a:t> Week </a:t>
            </a:r>
          </a:p>
          <a:p>
            <a:r>
              <a:rPr lang="en-US" sz="2000" dirty="0"/>
              <a:t>30 May – 5 June 2021</a:t>
            </a:r>
          </a:p>
        </p:txBody>
      </p:sp>
      <p:sp>
        <p:nvSpPr>
          <p:cNvPr id="7" name="TextBox 6">
            <a:extLst>
              <a:ext uri="{FF2B5EF4-FFF2-40B4-BE49-F238E27FC236}">
                <a16:creationId xmlns:a16="http://schemas.microsoft.com/office/drawing/2014/main" id="{235EF040-2CA3-4E40-846E-E455D62D5594}"/>
              </a:ext>
            </a:extLst>
          </p:cNvPr>
          <p:cNvSpPr txBox="1"/>
          <p:nvPr/>
        </p:nvSpPr>
        <p:spPr>
          <a:xfrm>
            <a:off x="8603553" y="4639872"/>
            <a:ext cx="2887970" cy="2031325"/>
          </a:xfrm>
          <a:prstGeom prst="rect">
            <a:avLst/>
          </a:prstGeom>
          <a:noFill/>
        </p:spPr>
        <p:txBody>
          <a:bodyPr wrap="square" rtlCol="0">
            <a:spAutoFit/>
          </a:bodyPr>
          <a:lstStyle/>
          <a:p>
            <a:r>
              <a:rPr lang="en-US" sz="1400" b="1" dirty="0"/>
              <a:t>Chloë G. K. Atkins, PhD</a:t>
            </a:r>
          </a:p>
          <a:p>
            <a:r>
              <a:rPr lang="en-US" sz="1400" dirty="0"/>
              <a:t>Primary Investigator</a:t>
            </a:r>
          </a:p>
          <a:p>
            <a:endParaRPr lang="en-US" sz="1400" dirty="0"/>
          </a:p>
          <a:p>
            <a:r>
              <a:rPr lang="en-US" sz="1400" b="1" dirty="0"/>
              <a:t>Andrea Whitely, PhD</a:t>
            </a:r>
          </a:p>
          <a:p>
            <a:r>
              <a:rPr lang="en-US" sz="1400" dirty="0"/>
              <a:t>Postdoctoral Fellow</a:t>
            </a:r>
          </a:p>
          <a:p>
            <a:endParaRPr lang="en-US" sz="1400" dirty="0"/>
          </a:p>
          <a:p>
            <a:r>
              <a:rPr lang="en-US" sz="1400" dirty="0"/>
              <a:t>The PROUD Project</a:t>
            </a:r>
          </a:p>
          <a:p>
            <a:r>
              <a:rPr lang="en-US" sz="1400" dirty="0"/>
              <a:t>Department of Political Science,</a:t>
            </a:r>
          </a:p>
          <a:p>
            <a:r>
              <a:rPr lang="en-US" sz="1400" dirty="0"/>
              <a:t>University of Toronto, UTSC</a:t>
            </a:r>
          </a:p>
        </p:txBody>
      </p:sp>
      <p:pic>
        <p:nvPicPr>
          <p:cNvPr id="8" name="Picture 7" descr="Text&#10;&#10;Easter Seals Logo&#10;">
            <a:extLst>
              <a:ext uri="{FF2B5EF4-FFF2-40B4-BE49-F238E27FC236}">
                <a16:creationId xmlns:a16="http://schemas.microsoft.com/office/drawing/2014/main" id="{3BBEBD1A-CB68-CF42-AAC5-3618781E4B06}"/>
              </a:ext>
            </a:extLst>
          </p:cNvPr>
          <p:cNvPicPr>
            <a:picLocks noChangeAspect="1"/>
          </p:cNvPicPr>
          <p:nvPr/>
        </p:nvPicPr>
        <p:blipFill>
          <a:blip r:embed="rId3"/>
          <a:stretch>
            <a:fillRect/>
          </a:stretch>
        </p:blipFill>
        <p:spPr>
          <a:xfrm>
            <a:off x="3320222" y="5339900"/>
            <a:ext cx="1099704" cy="1202764"/>
          </a:xfrm>
          <a:prstGeom prst="rect">
            <a:avLst/>
          </a:prstGeom>
        </p:spPr>
      </p:pic>
      <p:pic>
        <p:nvPicPr>
          <p:cNvPr id="12" name="Picture 11" descr="Logo of Defence Research and Development Canada.">
            <a:extLst>
              <a:ext uri="{FF2B5EF4-FFF2-40B4-BE49-F238E27FC236}">
                <a16:creationId xmlns:a16="http://schemas.microsoft.com/office/drawing/2014/main" id="{67DDFEFF-020E-2F4B-839E-9DF192083AFC}"/>
              </a:ext>
            </a:extLst>
          </p:cNvPr>
          <p:cNvPicPr>
            <a:picLocks noChangeAspect="1"/>
          </p:cNvPicPr>
          <p:nvPr/>
        </p:nvPicPr>
        <p:blipFill>
          <a:blip r:embed="rId4"/>
          <a:stretch>
            <a:fillRect/>
          </a:stretch>
        </p:blipFill>
        <p:spPr>
          <a:xfrm>
            <a:off x="4583890" y="5423791"/>
            <a:ext cx="959465" cy="959465"/>
          </a:xfrm>
          <a:prstGeom prst="rect">
            <a:avLst/>
          </a:prstGeom>
        </p:spPr>
      </p:pic>
      <p:pic>
        <p:nvPicPr>
          <p:cNvPr id="10" name="Picture 9" descr="The Social Sciences and Humanities Research Council of Canada logo.">
            <a:extLst>
              <a:ext uri="{FF2B5EF4-FFF2-40B4-BE49-F238E27FC236}">
                <a16:creationId xmlns:a16="http://schemas.microsoft.com/office/drawing/2014/main" id="{B4D91B43-2255-7640-B819-2586D5AD2ABB}"/>
              </a:ext>
            </a:extLst>
          </p:cNvPr>
          <p:cNvPicPr>
            <a:picLocks noChangeAspect="1"/>
          </p:cNvPicPr>
          <p:nvPr/>
        </p:nvPicPr>
        <p:blipFill>
          <a:blip r:embed="rId5"/>
          <a:stretch>
            <a:fillRect/>
          </a:stretch>
        </p:blipFill>
        <p:spPr>
          <a:xfrm>
            <a:off x="5795645" y="5477031"/>
            <a:ext cx="2555618" cy="852983"/>
          </a:xfrm>
          <a:prstGeom prst="rect">
            <a:avLst/>
          </a:prstGeom>
        </p:spPr>
      </p:pic>
      <p:pic>
        <p:nvPicPr>
          <p:cNvPr id="5" name="Picture 4" descr="A semi-transparent version of the PROUD Project logo, which is a stylized image of a person in a wheelchair drawn in green and blue.">
            <a:extLst>
              <a:ext uri="{FF2B5EF4-FFF2-40B4-BE49-F238E27FC236}">
                <a16:creationId xmlns:a16="http://schemas.microsoft.com/office/drawing/2014/main" id="{F90607F7-2D38-374F-9A9D-05F5F70E6449}"/>
              </a:ext>
            </a:extLst>
          </p:cNvPr>
          <p:cNvPicPr>
            <a:picLocks noChangeAspect="1"/>
          </p:cNvPicPr>
          <p:nvPr/>
        </p:nvPicPr>
        <p:blipFill>
          <a:blip r:embed="rId6">
            <a:alphaModFix amt="39000"/>
          </a:blip>
          <a:stretch>
            <a:fillRect/>
          </a:stretch>
        </p:blipFill>
        <p:spPr>
          <a:xfrm>
            <a:off x="1430921" y="-78298"/>
            <a:ext cx="9330158" cy="6780626"/>
          </a:xfrm>
          <a:prstGeom prst="rect">
            <a:avLst/>
          </a:prstGeom>
        </p:spPr>
      </p:pic>
    </p:spTree>
    <p:extLst>
      <p:ext uri="{BB962C8B-B14F-4D97-AF65-F5344CB8AC3E}">
        <p14:creationId xmlns:p14="http://schemas.microsoft.com/office/powerpoint/2010/main" val="252697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5516-1924-BC47-A647-4B5311A5CF94}"/>
              </a:ext>
            </a:extLst>
          </p:cNvPr>
          <p:cNvSpPr>
            <a:spLocks noGrp="1"/>
          </p:cNvSpPr>
          <p:nvPr>
            <p:ph type="title"/>
          </p:nvPr>
        </p:nvSpPr>
        <p:spPr/>
        <p:txBody>
          <a:bodyPr>
            <a:normAutofit/>
          </a:bodyPr>
          <a:lstStyle/>
          <a:p>
            <a:pPr algn="ctr"/>
            <a:r>
              <a:rPr lang="en-US" sz="4800" b="1" dirty="0">
                <a:solidFill>
                  <a:srgbClr val="7030A0"/>
                </a:solidFill>
              </a:rPr>
              <a:t>Research Team </a:t>
            </a:r>
          </a:p>
        </p:txBody>
      </p:sp>
      <p:sp>
        <p:nvSpPr>
          <p:cNvPr id="3" name="Content Placeholder 2">
            <a:extLst>
              <a:ext uri="{FF2B5EF4-FFF2-40B4-BE49-F238E27FC236}">
                <a16:creationId xmlns:a16="http://schemas.microsoft.com/office/drawing/2014/main" id="{FC16A188-B3BE-E34A-ADF9-1F360B63D03D}"/>
              </a:ext>
            </a:extLst>
          </p:cNvPr>
          <p:cNvSpPr>
            <a:spLocks noGrp="1"/>
          </p:cNvSpPr>
          <p:nvPr>
            <p:ph idx="1"/>
          </p:nvPr>
        </p:nvSpPr>
        <p:spPr/>
        <p:txBody>
          <a:bodyPr/>
          <a:lstStyle/>
          <a:p>
            <a:r>
              <a:rPr lang="en-US" b="1" dirty="0">
                <a:solidFill>
                  <a:srgbClr val="7030A0"/>
                </a:solidFill>
              </a:rPr>
              <a:t>Chloë Atkins</a:t>
            </a:r>
            <a:r>
              <a:rPr lang="en-US" dirty="0"/>
              <a:t>, PhD (primary investigator) is a political and legal theorist with expertise in disability studies, bioethics and human rights.</a:t>
            </a:r>
          </a:p>
          <a:p>
            <a:r>
              <a:rPr lang="en-US" b="1" dirty="0">
                <a:solidFill>
                  <a:srgbClr val="7030A0"/>
                </a:solidFill>
              </a:rPr>
              <a:t>Andrea Whiteley </a:t>
            </a:r>
            <a:r>
              <a:rPr lang="en-US" dirty="0"/>
              <a:t>PhD (PROUD Project postdoctoral fellow) is a communications specialist with expertise in research project management, open access and knowledge mobilization.</a:t>
            </a:r>
          </a:p>
          <a:p>
            <a:r>
              <a:rPr lang="en-US" b="1" dirty="0">
                <a:solidFill>
                  <a:srgbClr val="7030A0"/>
                </a:solidFill>
              </a:rPr>
              <a:t>Brenna Leslie </a:t>
            </a:r>
            <a:r>
              <a:rPr lang="en-US" dirty="0"/>
              <a:t>(research assistant) is a bilingual (French/ English) teacher with a Masters in Library Sciences.</a:t>
            </a:r>
          </a:p>
          <a:p>
            <a:r>
              <a:rPr lang="en-US" dirty="0"/>
              <a:t>Various undergraduate and graduate research assistants.</a:t>
            </a:r>
          </a:p>
          <a:p>
            <a:pPr marL="0" indent="0">
              <a:buNone/>
            </a:pPr>
            <a:endParaRPr lang="en-US" dirty="0"/>
          </a:p>
        </p:txBody>
      </p:sp>
      <p:sp>
        <p:nvSpPr>
          <p:cNvPr id="4" name="Date Placeholder 3">
            <a:extLst>
              <a:ext uri="{FF2B5EF4-FFF2-40B4-BE49-F238E27FC236}">
                <a16:creationId xmlns:a16="http://schemas.microsoft.com/office/drawing/2014/main" id="{93F61F8B-5724-0344-87B0-25DDD657280C}"/>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B0BBEBAB-AC28-6743-B5B2-03858F2B083E}"/>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F2282C4D-FB5E-BA43-9BFB-E552FE11E154}"/>
              </a:ext>
            </a:extLst>
          </p:cNvPr>
          <p:cNvSpPr>
            <a:spLocks noGrp="1"/>
          </p:cNvSpPr>
          <p:nvPr>
            <p:ph type="sldNum" sz="quarter" idx="12"/>
          </p:nvPr>
        </p:nvSpPr>
        <p:spPr/>
        <p:txBody>
          <a:bodyPr/>
          <a:lstStyle/>
          <a:p>
            <a:fld id="{B24C9963-FD2B-8F4B-8106-5431D68810C4}" type="slidenum">
              <a:rPr lang="en-US" smtClean="0"/>
              <a:t>5</a:t>
            </a:fld>
            <a:endParaRPr lang="en-US"/>
          </a:p>
        </p:txBody>
      </p:sp>
    </p:spTree>
    <p:extLst>
      <p:ext uri="{BB962C8B-B14F-4D97-AF65-F5344CB8AC3E}">
        <p14:creationId xmlns:p14="http://schemas.microsoft.com/office/powerpoint/2010/main" val="188748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161C-C504-8D49-A413-BB2BCFA7C42F}"/>
              </a:ext>
            </a:extLst>
          </p:cNvPr>
          <p:cNvSpPr>
            <a:spLocks noGrp="1"/>
          </p:cNvSpPr>
          <p:nvPr>
            <p:ph type="title"/>
          </p:nvPr>
        </p:nvSpPr>
        <p:spPr>
          <a:xfrm>
            <a:off x="234777" y="457200"/>
            <a:ext cx="11825417" cy="1930082"/>
          </a:xfrm>
        </p:spPr>
        <p:txBody>
          <a:bodyPr>
            <a:noAutofit/>
          </a:bodyPr>
          <a:lstStyle/>
          <a:p>
            <a:pPr algn="ctr">
              <a:spcAft>
                <a:spcPts val="1200"/>
              </a:spcAft>
            </a:pPr>
            <a:r>
              <a:rPr lang="en-CA" sz="4000" dirty="0"/>
              <a:t> </a:t>
            </a:r>
            <a:br>
              <a:rPr lang="en-CA" sz="4000" dirty="0"/>
            </a:br>
            <a:r>
              <a:rPr lang="en-CA" sz="3800" b="1" u="sng" dirty="0">
                <a:solidFill>
                  <a:srgbClr val="7030A0"/>
                </a:solidFill>
              </a:rPr>
              <a:t>P</a:t>
            </a:r>
            <a:r>
              <a:rPr lang="en-CA" sz="3800" b="1" dirty="0">
                <a:solidFill>
                  <a:srgbClr val="7030A0"/>
                </a:solidFill>
              </a:rPr>
              <a:t>henomenological </a:t>
            </a:r>
            <a:r>
              <a:rPr lang="en-CA" sz="3800" b="1" u="sng" dirty="0">
                <a:solidFill>
                  <a:srgbClr val="7030A0"/>
                </a:solidFill>
              </a:rPr>
              <a:t>R</a:t>
            </a:r>
            <a:r>
              <a:rPr lang="en-CA" sz="3800" b="1" dirty="0">
                <a:solidFill>
                  <a:srgbClr val="7030A0"/>
                </a:solidFill>
              </a:rPr>
              <a:t>esearch </a:t>
            </a:r>
            <a:r>
              <a:rPr lang="en-CA" sz="3800" b="1" u="sng" dirty="0">
                <a:solidFill>
                  <a:srgbClr val="7030A0"/>
                </a:solidFill>
              </a:rPr>
              <a:t>O</a:t>
            </a:r>
            <a:r>
              <a:rPr lang="en-CA" sz="3800" b="1" dirty="0">
                <a:solidFill>
                  <a:srgbClr val="7030A0"/>
                </a:solidFill>
              </a:rPr>
              <a:t>f </a:t>
            </a:r>
            <a:r>
              <a:rPr lang="en-CA" sz="3800" b="1" u="sng" dirty="0">
                <a:solidFill>
                  <a:srgbClr val="7030A0"/>
                </a:solidFill>
              </a:rPr>
              <a:t>U</a:t>
            </a:r>
            <a:r>
              <a:rPr lang="en-CA" sz="3800" b="1" dirty="0">
                <a:solidFill>
                  <a:srgbClr val="7030A0"/>
                </a:solidFill>
              </a:rPr>
              <a:t>nderrepresented </a:t>
            </a:r>
            <a:r>
              <a:rPr lang="en-CA" sz="3800" b="1" u="sng" dirty="0">
                <a:solidFill>
                  <a:srgbClr val="7030A0"/>
                </a:solidFill>
              </a:rPr>
              <a:t>D</a:t>
            </a:r>
            <a:r>
              <a:rPr lang="en-CA" sz="3800" b="1" dirty="0">
                <a:solidFill>
                  <a:srgbClr val="7030A0"/>
                </a:solidFill>
              </a:rPr>
              <a:t>isabled </a:t>
            </a:r>
            <a:br>
              <a:rPr lang="en-CA" sz="3600" b="1" dirty="0">
                <a:solidFill>
                  <a:srgbClr val="7030A0"/>
                </a:solidFill>
              </a:rPr>
            </a:br>
            <a:r>
              <a:rPr lang="en-CA" sz="3600" b="1" dirty="0">
                <a:solidFill>
                  <a:srgbClr val="7030A0"/>
                </a:solidFill>
              </a:rPr>
              <a:t>Adults in the Workforces of </a:t>
            </a:r>
            <a:br>
              <a:rPr lang="en-CA" sz="3600" b="1" dirty="0">
                <a:solidFill>
                  <a:srgbClr val="7030A0"/>
                </a:solidFill>
              </a:rPr>
            </a:br>
            <a:r>
              <a:rPr lang="en-CA" sz="3600" b="1" dirty="0">
                <a:solidFill>
                  <a:srgbClr val="7030A0"/>
                </a:solidFill>
              </a:rPr>
              <a:t>Canada, the US, England, France and Belgium</a:t>
            </a:r>
            <a:r>
              <a:rPr lang="en-CA" sz="3600" b="1" dirty="0"/>
              <a:t> </a:t>
            </a:r>
            <a:br>
              <a:rPr lang="en-CA" sz="3600" dirty="0"/>
            </a:br>
            <a:endParaRPr lang="en-US" sz="3600" dirty="0"/>
          </a:p>
        </p:txBody>
      </p:sp>
      <p:sp>
        <p:nvSpPr>
          <p:cNvPr id="3" name="Content Placeholder 2">
            <a:extLst>
              <a:ext uri="{FF2B5EF4-FFF2-40B4-BE49-F238E27FC236}">
                <a16:creationId xmlns:a16="http://schemas.microsoft.com/office/drawing/2014/main" id="{F1D59966-8E0A-E340-9495-2A7978955BF1}"/>
              </a:ext>
            </a:extLst>
          </p:cNvPr>
          <p:cNvSpPr>
            <a:spLocks noGrp="1"/>
          </p:cNvSpPr>
          <p:nvPr>
            <p:ph idx="1"/>
          </p:nvPr>
        </p:nvSpPr>
        <p:spPr>
          <a:xfrm>
            <a:off x="751703" y="2752407"/>
            <a:ext cx="10515600" cy="3603943"/>
          </a:xfrm>
        </p:spPr>
        <p:txBody>
          <a:bodyPr>
            <a:normAutofit/>
          </a:bodyPr>
          <a:lstStyle/>
          <a:p>
            <a:r>
              <a:rPr lang="en-CA" sz="2400" dirty="0"/>
              <a:t>Low rates of the inclusion of qualified, disabled adults continue to plague liberal democracies despite the widespread adoption of legislation mandating workplace accommodations and juridical decisions favouring the inclusion of people with disabilities. </a:t>
            </a:r>
          </a:p>
          <a:p>
            <a:endParaRPr lang="en-CA" sz="2400" dirty="0"/>
          </a:p>
          <a:p>
            <a:r>
              <a:rPr lang="en-CA" sz="2400" dirty="0"/>
              <a:t>Rather than focusing on barriers to employment for person with disabilities, the aim of this project is to discover why certain disabled individuals manage to gain and retain employment when many of their peers do not do so. </a:t>
            </a:r>
          </a:p>
          <a:p>
            <a:endParaRPr lang="en-US" dirty="0"/>
          </a:p>
        </p:txBody>
      </p:sp>
      <p:sp>
        <p:nvSpPr>
          <p:cNvPr id="4" name="Date Placeholder 3">
            <a:extLst>
              <a:ext uri="{FF2B5EF4-FFF2-40B4-BE49-F238E27FC236}">
                <a16:creationId xmlns:a16="http://schemas.microsoft.com/office/drawing/2014/main" id="{3F14AE80-B9DC-074D-AC1B-B4501E7BB80C}"/>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0A26BF2E-B8C6-B049-A651-091C1E7D4B0B}"/>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7C762C31-7E20-2749-AD9B-69D07C1D5D9E}"/>
              </a:ext>
            </a:extLst>
          </p:cNvPr>
          <p:cNvSpPr>
            <a:spLocks noGrp="1"/>
          </p:cNvSpPr>
          <p:nvPr>
            <p:ph type="sldNum" sz="quarter" idx="12"/>
          </p:nvPr>
        </p:nvSpPr>
        <p:spPr/>
        <p:txBody>
          <a:bodyPr/>
          <a:lstStyle/>
          <a:p>
            <a:fld id="{B24C9963-FD2B-8F4B-8106-5431D68810C4}" type="slidenum">
              <a:rPr lang="en-US" smtClean="0"/>
              <a:t>6</a:t>
            </a:fld>
            <a:endParaRPr lang="en-US"/>
          </a:p>
        </p:txBody>
      </p:sp>
    </p:spTree>
    <p:extLst>
      <p:ext uri="{BB962C8B-B14F-4D97-AF65-F5344CB8AC3E}">
        <p14:creationId xmlns:p14="http://schemas.microsoft.com/office/powerpoint/2010/main" val="253507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0B0F-701E-B043-A05B-3E51733BF6DE}"/>
              </a:ext>
            </a:extLst>
          </p:cNvPr>
          <p:cNvSpPr>
            <a:spLocks noGrp="1"/>
          </p:cNvSpPr>
          <p:nvPr>
            <p:ph type="title"/>
          </p:nvPr>
        </p:nvSpPr>
        <p:spPr>
          <a:xfrm>
            <a:off x="838200" y="316547"/>
            <a:ext cx="10515600" cy="1325563"/>
          </a:xfrm>
        </p:spPr>
        <p:txBody>
          <a:bodyPr>
            <a:normAutofit/>
          </a:bodyPr>
          <a:lstStyle/>
          <a:p>
            <a:pPr algn="ctr"/>
            <a:r>
              <a:rPr lang="en-US" sz="4800" b="1" dirty="0">
                <a:solidFill>
                  <a:srgbClr val="7030A0"/>
                </a:solidFill>
              </a:rPr>
              <a:t>PROUD Project Research Question </a:t>
            </a:r>
          </a:p>
        </p:txBody>
      </p:sp>
      <p:sp>
        <p:nvSpPr>
          <p:cNvPr id="3" name="Content Placeholder 2">
            <a:extLst>
              <a:ext uri="{FF2B5EF4-FFF2-40B4-BE49-F238E27FC236}">
                <a16:creationId xmlns:a16="http://schemas.microsoft.com/office/drawing/2014/main" id="{6D904D92-CDE2-2942-95D3-FD0FF1988944}"/>
              </a:ext>
            </a:extLst>
          </p:cNvPr>
          <p:cNvSpPr>
            <a:spLocks noGrp="1"/>
          </p:cNvSpPr>
          <p:nvPr>
            <p:ph idx="1"/>
          </p:nvPr>
        </p:nvSpPr>
        <p:spPr>
          <a:xfrm>
            <a:off x="926757" y="2130425"/>
            <a:ext cx="10427043" cy="3249295"/>
          </a:xfrm>
        </p:spPr>
        <p:txBody>
          <a:bodyPr>
            <a:normAutofit/>
          </a:bodyPr>
          <a:lstStyle/>
          <a:p>
            <a:pPr marL="0" indent="0" algn="ctr">
              <a:buNone/>
            </a:pPr>
            <a:r>
              <a:rPr lang="en-US" sz="3600" i="1" dirty="0"/>
              <a:t>We are interested in what types of environments encourage or allow visibly, physically and sensorially disabled people to enter and remain in the workforce</a:t>
            </a:r>
            <a:r>
              <a:rPr lang="en-US" sz="3600" dirty="0"/>
              <a:t>.</a:t>
            </a:r>
          </a:p>
          <a:p>
            <a:pPr marL="0" indent="0" algn="ctr">
              <a:buNone/>
            </a:pPr>
            <a:endParaRPr lang="en-US" sz="1400" i="1" dirty="0"/>
          </a:p>
          <a:p>
            <a:pPr marL="0" indent="0" algn="ctr">
              <a:buNone/>
            </a:pPr>
            <a:endParaRPr lang="en-US" sz="1400" i="1" dirty="0"/>
          </a:p>
          <a:p>
            <a:pPr marL="0" indent="0" algn="ctr">
              <a:buNone/>
            </a:pPr>
            <a:r>
              <a:rPr lang="en-US" sz="4400" b="1" i="1" dirty="0"/>
              <a:t>WHAT WORKS, and why?</a:t>
            </a:r>
          </a:p>
          <a:p>
            <a:pPr algn="ctr"/>
            <a:endParaRPr lang="en-US" dirty="0"/>
          </a:p>
          <a:p>
            <a:pPr marL="0" indent="0">
              <a:buNone/>
            </a:pPr>
            <a:endParaRPr lang="en-CA" i="1" dirty="0"/>
          </a:p>
          <a:p>
            <a:pPr marL="0" indent="0">
              <a:buNone/>
            </a:pPr>
            <a:endParaRPr lang="en-CA" dirty="0"/>
          </a:p>
          <a:p>
            <a:endParaRPr lang="en-US" dirty="0"/>
          </a:p>
        </p:txBody>
      </p:sp>
      <p:sp>
        <p:nvSpPr>
          <p:cNvPr id="4" name="Date Placeholder 3">
            <a:extLst>
              <a:ext uri="{FF2B5EF4-FFF2-40B4-BE49-F238E27FC236}">
                <a16:creationId xmlns:a16="http://schemas.microsoft.com/office/drawing/2014/main" id="{A83F7248-34DD-764B-93EA-B3713E6573F2}"/>
              </a:ext>
            </a:extLst>
          </p:cNvPr>
          <p:cNvSpPr>
            <a:spLocks noGrp="1"/>
          </p:cNvSpPr>
          <p:nvPr>
            <p:ph type="dt" sz="half" idx="10"/>
          </p:nvPr>
        </p:nvSpPr>
        <p:spPr/>
        <p:txBody>
          <a:bodyPr/>
          <a:lstStyle/>
          <a:p>
            <a:r>
              <a:rPr lang="en-CA"/>
              <a:t>2 June 2021</a:t>
            </a:r>
            <a:endParaRPr lang="en-US" dirty="0"/>
          </a:p>
        </p:txBody>
      </p:sp>
      <p:sp>
        <p:nvSpPr>
          <p:cNvPr id="5" name="Footer Placeholder 4">
            <a:extLst>
              <a:ext uri="{FF2B5EF4-FFF2-40B4-BE49-F238E27FC236}">
                <a16:creationId xmlns:a16="http://schemas.microsoft.com/office/drawing/2014/main" id="{CA8256A1-1F40-714C-900C-961E8A97CBDC}"/>
              </a:ext>
            </a:extLst>
          </p:cNvPr>
          <p:cNvSpPr>
            <a:spLocks noGrp="1"/>
          </p:cNvSpPr>
          <p:nvPr>
            <p:ph type="ftr" sz="quarter" idx="11"/>
          </p:nvPr>
        </p:nvSpPr>
        <p:spPr/>
        <p:txBody>
          <a:bodyPr/>
          <a:lstStyle/>
          <a:p>
            <a:r>
              <a:rPr lang="en-US"/>
              <a:t>www.thePROUDproject.ca</a:t>
            </a:r>
          </a:p>
          <a:p>
            <a:endParaRPr lang="en-US" dirty="0"/>
          </a:p>
        </p:txBody>
      </p:sp>
      <p:sp>
        <p:nvSpPr>
          <p:cNvPr id="6" name="Slide Number Placeholder 5">
            <a:extLst>
              <a:ext uri="{FF2B5EF4-FFF2-40B4-BE49-F238E27FC236}">
                <a16:creationId xmlns:a16="http://schemas.microsoft.com/office/drawing/2014/main" id="{8DBAA6D5-422B-F74C-ADDC-5A79635F779E}"/>
              </a:ext>
            </a:extLst>
          </p:cNvPr>
          <p:cNvSpPr>
            <a:spLocks noGrp="1"/>
          </p:cNvSpPr>
          <p:nvPr>
            <p:ph type="sldNum" sz="quarter" idx="12"/>
          </p:nvPr>
        </p:nvSpPr>
        <p:spPr/>
        <p:txBody>
          <a:bodyPr/>
          <a:lstStyle/>
          <a:p>
            <a:fld id="{B24C9963-FD2B-8F4B-8106-5431D68810C4}" type="slidenum">
              <a:rPr lang="en-US" smtClean="0"/>
              <a:t>7</a:t>
            </a:fld>
            <a:endParaRPr lang="en-US" dirty="0"/>
          </a:p>
        </p:txBody>
      </p:sp>
    </p:spTree>
    <p:extLst>
      <p:ext uri="{BB962C8B-B14F-4D97-AF65-F5344CB8AC3E}">
        <p14:creationId xmlns:p14="http://schemas.microsoft.com/office/powerpoint/2010/main" val="3645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5E20-71CA-3641-B10A-131C0427BDBA}"/>
              </a:ext>
            </a:extLst>
          </p:cNvPr>
          <p:cNvSpPr>
            <a:spLocks noGrp="1"/>
          </p:cNvSpPr>
          <p:nvPr>
            <p:ph type="title"/>
          </p:nvPr>
        </p:nvSpPr>
        <p:spPr>
          <a:xfrm>
            <a:off x="838200" y="365125"/>
            <a:ext cx="10261600" cy="1006475"/>
          </a:xfrm>
        </p:spPr>
        <p:txBody>
          <a:bodyPr/>
          <a:lstStyle/>
          <a:p>
            <a:pPr algn="ctr"/>
            <a:r>
              <a:rPr lang="en-US" b="1" dirty="0">
                <a:solidFill>
                  <a:srgbClr val="7030A0"/>
                </a:solidFill>
              </a:rPr>
              <a:t>The PROUD Project Activities</a:t>
            </a:r>
          </a:p>
        </p:txBody>
      </p:sp>
      <p:graphicFrame>
        <p:nvGraphicFramePr>
          <p:cNvPr id="6" name="Table 6">
            <a:extLst>
              <a:ext uri="{FF2B5EF4-FFF2-40B4-BE49-F238E27FC236}">
                <a16:creationId xmlns:a16="http://schemas.microsoft.com/office/drawing/2014/main" id="{D3A0D03A-5C8E-694B-909B-DE8740A567DD}"/>
              </a:ext>
            </a:extLst>
          </p:cNvPr>
          <p:cNvGraphicFramePr>
            <a:graphicFrameLocks noGrp="1"/>
          </p:cNvGraphicFramePr>
          <p:nvPr>
            <p:ph idx="1"/>
            <p:extLst>
              <p:ext uri="{D42A27DB-BD31-4B8C-83A1-F6EECF244321}">
                <p14:modId xmlns:p14="http://schemas.microsoft.com/office/powerpoint/2010/main" val="337627280"/>
              </p:ext>
            </p:extLst>
          </p:nvPr>
        </p:nvGraphicFramePr>
        <p:xfrm>
          <a:off x="838202" y="1167063"/>
          <a:ext cx="10002252" cy="5125454"/>
        </p:xfrm>
        <a:graphic>
          <a:graphicData uri="http://schemas.openxmlformats.org/drawingml/2006/table">
            <a:tbl>
              <a:tblPr firstRow="1" bandRow="1">
                <a:tableStyleId>{5C22544A-7EE6-4342-B048-85BDC9FD1C3A}</a:tableStyleId>
              </a:tblPr>
              <a:tblGrid>
                <a:gridCol w="2223993">
                  <a:extLst>
                    <a:ext uri="{9D8B030D-6E8A-4147-A177-3AD203B41FA5}">
                      <a16:colId xmlns:a16="http://schemas.microsoft.com/office/drawing/2014/main" val="4087855760"/>
                    </a:ext>
                  </a:extLst>
                </a:gridCol>
                <a:gridCol w="4149597">
                  <a:extLst>
                    <a:ext uri="{9D8B030D-6E8A-4147-A177-3AD203B41FA5}">
                      <a16:colId xmlns:a16="http://schemas.microsoft.com/office/drawing/2014/main" val="198400760"/>
                    </a:ext>
                  </a:extLst>
                </a:gridCol>
                <a:gridCol w="1555791">
                  <a:extLst>
                    <a:ext uri="{9D8B030D-6E8A-4147-A177-3AD203B41FA5}">
                      <a16:colId xmlns:a16="http://schemas.microsoft.com/office/drawing/2014/main" val="2997901026"/>
                    </a:ext>
                  </a:extLst>
                </a:gridCol>
                <a:gridCol w="2072871">
                  <a:extLst>
                    <a:ext uri="{9D8B030D-6E8A-4147-A177-3AD203B41FA5}">
                      <a16:colId xmlns:a16="http://schemas.microsoft.com/office/drawing/2014/main" val="172077390"/>
                    </a:ext>
                  </a:extLst>
                </a:gridCol>
              </a:tblGrid>
              <a:tr h="397688">
                <a:tc>
                  <a:txBody>
                    <a:bodyPr/>
                    <a:lstStyle/>
                    <a:p>
                      <a:endParaRPr lang="en-US" sz="1400" dirty="0"/>
                    </a:p>
                  </a:txBody>
                  <a:tcPr/>
                </a:tc>
                <a:tc>
                  <a:txBody>
                    <a:bodyPr/>
                    <a:lstStyle/>
                    <a:p>
                      <a:r>
                        <a:rPr lang="en-US" sz="1400" dirty="0"/>
                        <a:t>Research Activities </a:t>
                      </a:r>
                    </a:p>
                  </a:txBody>
                  <a:tcPr/>
                </a:tc>
                <a:tc>
                  <a:txBody>
                    <a:bodyPr/>
                    <a:lstStyle/>
                    <a:p>
                      <a:r>
                        <a:rPr lang="en-US" sz="1400" dirty="0"/>
                        <a:t>Funder </a:t>
                      </a:r>
                    </a:p>
                  </a:txBody>
                  <a:tcPr/>
                </a:tc>
                <a:tc>
                  <a:txBody>
                    <a:bodyPr/>
                    <a:lstStyle/>
                    <a:p>
                      <a:r>
                        <a:rPr lang="en-US" sz="1400" dirty="0"/>
                        <a:t>Status </a:t>
                      </a:r>
                    </a:p>
                  </a:txBody>
                  <a:tcPr/>
                </a:tc>
                <a:extLst>
                  <a:ext uri="{0D108BD9-81ED-4DB2-BD59-A6C34878D82A}">
                    <a16:rowId xmlns:a16="http://schemas.microsoft.com/office/drawing/2014/main" val="3897464346"/>
                  </a:ext>
                </a:extLst>
              </a:tr>
              <a:tr h="1320142">
                <a:tc>
                  <a:txBody>
                    <a:bodyPr/>
                    <a:lstStyle/>
                    <a:p>
                      <a:r>
                        <a:rPr lang="en-US" sz="1400" b="1" dirty="0"/>
                        <a:t>PROUD PROJECT QUALITATIVE INTERVIEWS </a:t>
                      </a:r>
                    </a:p>
                  </a:txBody>
                  <a:tcPr/>
                </a:tc>
                <a:tc>
                  <a:txBody>
                    <a:bodyPr/>
                    <a:lstStyle/>
                    <a:p>
                      <a:pPr marL="0" indent="0">
                        <a:buFontTx/>
                        <a:buNone/>
                      </a:pPr>
                      <a:r>
                        <a:rPr lang="en-US" sz="1400" dirty="0"/>
                        <a:t>Multi- national (Canada, USA, UK, France, Belgium)</a:t>
                      </a:r>
                    </a:p>
                    <a:p>
                      <a:pPr marL="342900" indent="-342900">
                        <a:buAutoNum type="alphaLcParenR"/>
                      </a:pPr>
                      <a:r>
                        <a:rPr lang="en-US" sz="1400" dirty="0"/>
                        <a:t>Interviews with persons with visible disabilities who are employed </a:t>
                      </a:r>
                    </a:p>
                    <a:p>
                      <a:pPr marL="342900" indent="-342900">
                        <a:buAutoNum type="alphaLcParenR"/>
                      </a:pPr>
                      <a:r>
                        <a:rPr lang="en-US" sz="1400" dirty="0"/>
                        <a:t>Interviews with employers who hire &amp; retain persons with visible disabilities </a:t>
                      </a:r>
                    </a:p>
                  </a:txBody>
                  <a:tcPr/>
                </a:tc>
                <a:tc>
                  <a:txBody>
                    <a:bodyPr/>
                    <a:lstStyle/>
                    <a:p>
                      <a:r>
                        <a:rPr lang="en-US" sz="1400" dirty="0"/>
                        <a:t>SSHRC</a:t>
                      </a:r>
                    </a:p>
                    <a:p>
                      <a:r>
                        <a:rPr lang="en-US" sz="1400" dirty="0"/>
                        <a:t>DNDR</a:t>
                      </a:r>
                    </a:p>
                    <a:p>
                      <a:r>
                        <a:rPr lang="en-US" sz="1400" dirty="0"/>
                        <a:t>Private Donor</a:t>
                      </a:r>
                    </a:p>
                  </a:txBody>
                  <a:tcPr/>
                </a:tc>
                <a:tc>
                  <a:txBody>
                    <a:bodyPr/>
                    <a:lstStyle/>
                    <a:p>
                      <a:r>
                        <a:rPr lang="en-US" sz="1400" dirty="0"/>
                        <a:t>In Progress </a:t>
                      </a:r>
                    </a:p>
                    <a:p>
                      <a:r>
                        <a:rPr lang="en-US" sz="1400" dirty="0"/>
                        <a:t>Canadian employee interviews completed </a:t>
                      </a:r>
                    </a:p>
                  </a:txBody>
                  <a:tcPr/>
                </a:tc>
                <a:extLst>
                  <a:ext uri="{0D108BD9-81ED-4DB2-BD59-A6C34878D82A}">
                    <a16:rowId xmlns:a16="http://schemas.microsoft.com/office/drawing/2014/main" val="510947251"/>
                  </a:ext>
                </a:extLst>
              </a:tr>
              <a:tr h="833774">
                <a:tc>
                  <a:txBody>
                    <a:bodyPr/>
                    <a:lstStyle/>
                    <a:p>
                      <a:r>
                        <a:rPr lang="en-US" sz="1400" b="1" dirty="0"/>
                        <a:t>BIBLIOMETRIC ANALYSIS OF DISABILITY &amp; EMPLOYMENT LITERATURE</a:t>
                      </a:r>
                    </a:p>
                  </a:txBody>
                  <a:tcPr/>
                </a:tc>
                <a:tc>
                  <a:txBody>
                    <a:bodyPr/>
                    <a:lstStyle/>
                    <a:p>
                      <a:r>
                        <a:rPr lang="en-US" sz="1400" dirty="0"/>
                        <a:t> Meta view of relevant literature of disability &amp; employment literature in various jurisdictions </a:t>
                      </a:r>
                    </a:p>
                  </a:txBody>
                  <a:tcPr/>
                </a:tc>
                <a:tc>
                  <a:txBody>
                    <a:bodyPr/>
                    <a:lstStyle/>
                    <a:p>
                      <a:r>
                        <a:rPr lang="en-US" sz="1400" dirty="0" err="1"/>
                        <a:t>TechNation</a:t>
                      </a:r>
                      <a:r>
                        <a:rPr lang="en-US" sz="1400" dirty="0"/>
                        <a:t> </a:t>
                      </a:r>
                    </a:p>
                    <a:p>
                      <a:r>
                        <a:rPr lang="en-US" sz="1400" dirty="0"/>
                        <a:t>Private Donor</a:t>
                      </a:r>
                    </a:p>
                  </a:txBody>
                  <a:tcPr/>
                </a:tc>
                <a:tc>
                  <a:txBody>
                    <a:bodyPr/>
                    <a:lstStyle/>
                    <a:p>
                      <a:r>
                        <a:rPr lang="en-US" sz="1400" dirty="0"/>
                        <a:t>Completed </a:t>
                      </a:r>
                    </a:p>
                  </a:txBody>
                  <a:tcPr/>
                </a:tc>
                <a:extLst>
                  <a:ext uri="{0D108BD9-81ED-4DB2-BD59-A6C34878D82A}">
                    <a16:rowId xmlns:a16="http://schemas.microsoft.com/office/drawing/2014/main" val="2984299444"/>
                  </a:ext>
                </a:extLst>
              </a:tr>
              <a:tr h="1076958">
                <a:tc>
                  <a:txBody>
                    <a:bodyPr/>
                    <a:lstStyle/>
                    <a:p>
                      <a:r>
                        <a:rPr lang="en-US" sz="1400" b="1" i="1" dirty="0"/>
                        <a:t>BROADCASTABILITY </a:t>
                      </a:r>
                    </a:p>
                  </a:txBody>
                  <a:tcPr/>
                </a:tc>
                <a:tc>
                  <a:txBody>
                    <a:bodyPr/>
                    <a:lstStyle/>
                    <a:p>
                      <a:r>
                        <a:rPr lang="en-US" sz="1400" dirty="0"/>
                        <a:t>Podcast about, by and for people with disabilities and their employment experiences – with Easters Seals of Canada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SSHRC Connections Grant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Easter Seals of Canada</a:t>
                      </a:r>
                    </a:p>
                  </a:txBody>
                  <a:tcPr/>
                </a:tc>
                <a:tc>
                  <a:txBody>
                    <a:bodyPr/>
                    <a:lstStyle/>
                    <a:p>
                      <a:r>
                        <a:rPr lang="en-US" sz="1400" dirty="0"/>
                        <a:t>In Progress </a:t>
                      </a:r>
                    </a:p>
                  </a:txBody>
                  <a:tcPr/>
                </a:tc>
                <a:extLst>
                  <a:ext uri="{0D108BD9-81ED-4DB2-BD59-A6C34878D82A}">
                    <a16:rowId xmlns:a16="http://schemas.microsoft.com/office/drawing/2014/main" val="2468281007"/>
                  </a:ext>
                </a:extLst>
              </a:tr>
              <a:tr h="833774">
                <a:tc>
                  <a:txBody>
                    <a:bodyPr/>
                    <a:lstStyle/>
                    <a:p>
                      <a:r>
                        <a:rPr lang="en-US" sz="1400" b="1" i="0" dirty="0"/>
                        <a:t>DISABILITY ETHICS </a:t>
                      </a:r>
                    </a:p>
                  </a:txBody>
                  <a:tcPr/>
                </a:tc>
                <a:tc>
                  <a:txBody>
                    <a:bodyPr/>
                    <a:lstStyle/>
                    <a:p>
                      <a:r>
                        <a:rPr lang="en-US" sz="1400" dirty="0"/>
                        <a:t>Research &amp; writing about application of disability ethics to COVID pandemic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US" sz="1400" dirty="0"/>
                        <a:t>1 publication</a:t>
                      </a:r>
                    </a:p>
                    <a:p>
                      <a:r>
                        <a:rPr lang="en-US" sz="1400" dirty="0"/>
                        <a:t>1 article under review </a:t>
                      </a:r>
                    </a:p>
                    <a:p>
                      <a:r>
                        <a:rPr lang="en-US" sz="1400" dirty="0"/>
                        <a:t>In Progress</a:t>
                      </a:r>
                    </a:p>
                  </a:txBody>
                  <a:tcPr/>
                </a:tc>
                <a:extLst>
                  <a:ext uri="{0D108BD9-81ED-4DB2-BD59-A6C34878D82A}">
                    <a16:rowId xmlns:a16="http://schemas.microsoft.com/office/drawing/2014/main" val="910187279"/>
                  </a:ext>
                </a:extLst>
              </a:tr>
              <a:tr h="663118">
                <a:tc>
                  <a:txBody>
                    <a:bodyPr/>
                    <a:lstStyle/>
                    <a:p>
                      <a:r>
                        <a:rPr lang="en-US" sz="1400" b="1" cap="all" baseline="0" dirty="0"/>
                        <a:t>Global Teaching and Research</a:t>
                      </a:r>
                      <a:endParaRPr lang="en-US" sz="1400" b="1" i="0" cap="all" baseline="0" dirty="0"/>
                    </a:p>
                  </a:txBody>
                  <a:tcPr/>
                </a:tc>
                <a:tc>
                  <a:txBody>
                    <a:bodyPr/>
                    <a:lstStyle/>
                    <a:p>
                      <a:r>
                        <a:rPr lang="en-US" sz="1400" dirty="0"/>
                        <a:t>Collaboration with Dr. </a:t>
                      </a:r>
                      <a:r>
                        <a:rPr lang="en-US" sz="1400" dirty="0" err="1"/>
                        <a:t>Alys</a:t>
                      </a:r>
                      <a:r>
                        <a:rPr lang="en-US" sz="1400" dirty="0"/>
                        <a:t> Young, University of Manchester (UK)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 of T Global Teaching Initiative </a:t>
                      </a:r>
                    </a:p>
                  </a:txBody>
                  <a:tcPr/>
                </a:tc>
                <a:tc>
                  <a:txBody>
                    <a:bodyPr/>
                    <a:lstStyle/>
                    <a:p>
                      <a:r>
                        <a:rPr lang="en-US" sz="1400" dirty="0"/>
                        <a:t>Application Submitted </a:t>
                      </a:r>
                    </a:p>
                  </a:txBody>
                  <a:tcPr/>
                </a:tc>
                <a:extLst>
                  <a:ext uri="{0D108BD9-81ED-4DB2-BD59-A6C34878D82A}">
                    <a16:rowId xmlns:a16="http://schemas.microsoft.com/office/drawing/2014/main" val="1677563505"/>
                  </a:ext>
                </a:extLst>
              </a:tr>
            </a:tbl>
          </a:graphicData>
        </a:graphic>
      </p:graphicFrame>
      <p:sp>
        <p:nvSpPr>
          <p:cNvPr id="7" name="Date Placeholder 6">
            <a:extLst>
              <a:ext uri="{FF2B5EF4-FFF2-40B4-BE49-F238E27FC236}">
                <a16:creationId xmlns:a16="http://schemas.microsoft.com/office/drawing/2014/main" id="{690E10FF-2E2B-D641-940C-CDADDF89C382}"/>
              </a:ext>
            </a:extLst>
          </p:cNvPr>
          <p:cNvSpPr>
            <a:spLocks noGrp="1"/>
          </p:cNvSpPr>
          <p:nvPr>
            <p:ph type="dt" sz="half" idx="10"/>
          </p:nvPr>
        </p:nvSpPr>
        <p:spPr/>
        <p:txBody>
          <a:bodyPr/>
          <a:lstStyle/>
          <a:p>
            <a:r>
              <a:rPr lang="en-CA"/>
              <a:t>2 June 2021</a:t>
            </a:r>
            <a:endParaRPr lang="en-US" dirty="0"/>
          </a:p>
        </p:txBody>
      </p:sp>
      <p:sp>
        <p:nvSpPr>
          <p:cNvPr id="8" name="Footer Placeholder 7">
            <a:extLst>
              <a:ext uri="{FF2B5EF4-FFF2-40B4-BE49-F238E27FC236}">
                <a16:creationId xmlns:a16="http://schemas.microsoft.com/office/drawing/2014/main" id="{0A88BD08-C77F-BE43-BC6F-DB71D7F4334D}"/>
              </a:ext>
            </a:extLst>
          </p:cNvPr>
          <p:cNvSpPr>
            <a:spLocks noGrp="1"/>
          </p:cNvSpPr>
          <p:nvPr>
            <p:ph type="ftr" sz="quarter" idx="11"/>
          </p:nvPr>
        </p:nvSpPr>
        <p:spPr/>
        <p:txBody>
          <a:bodyPr/>
          <a:lstStyle/>
          <a:p>
            <a:r>
              <a:rPr lang="en-US"/>
              <a:t>www.thePROUDproject.ca</a:t>
            </a:r>
          </a:p>
          <a:p>
            <a:endParaRPr lang="en-US" dirty="0"/>
          </a:p>
        </p:txBody>
      </p:sp>
      <p:sp>
        <p:nvSpPr>
          <p:cNvPr id="9" name="Slide Number Placeholder 8">
            <a:extLst>
              <a:ext uri="{FF2B5EF4-FFF2-40B4-BE49-F238E27FC236}">
                <a16:creationId xmlns:a16="http://schemas.microsoft.com/office/drawing/2014/main" id="{819CF98B-9FAF-6942-A8AF-A3D56E5F6F70}"/>
              </a:ext>
            </a:extLst>
          </p:cNvPr>
          <p:cNvSpPr>
            <a:spLocks noGrp="1"/>
          </p:cNvSpPr>
          <p:nvPr>
            <p:ph type="sldNum" sz="quarter" idx="12"/>
          </p:nvPr>
        </p:nvSpPr>
        <p:spPr/>
        <p:txBody>
          <a:bodyPr/>
          <a:lstStyle/>
          <a:p>
            <a:fld id="{B24C9963-FD2B-8F4B-8106-5431D68810C4}" type="slidenum">
              <a:rPr lang="en-US" smtClean="0"/>
              <a:t>8</a:t>
            </a:fld>
            <a:endParaRPr lang="en-US"/>
          </a:p>
        </p:txBody>
      </p:sp>
    </p:spTree>
    <p:extLst>
      <p:ext uri="{BB962C8B-B14F-4D97-AF65-F5344CB8AC3E}">
        <p14:creationId xmlns:p14="http://schemas.microsoft.com/office/powerpoint/2010/main" val="392786959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1817-968E-764C-BB10-46D113DF8D9F}"/>
              </a:ext>
            </a:extLst>
          </p:cNvPr>
          <p:cNvSpPr>
            <a:spLocks noGrp="1"/>
          </p:cNvSpPr>
          <p:nvPr>
            <p:ph type="title"/>
          </p:nvPr>
        </p:nvSpPr>
        <p:spPr>
          <a:xfrm>
            <a:off x="1165020" y="436778"/>
            <a:ext cx="9906000" cy="927750"/>
          </a:xfrm>
        </p:spPr>
        <p:txBody>
          <a:bodyPr>
            <a:normAutofit/>
          </a:bodyPr>
          <a:lstStyle/>
          <a:p>
            <a:pPr algn="ctr"/>
            <a:r>
              <a:rPr lang="en-CA" sz="4800" b="1" dirty="0">
                <a:solidFill>
                  <a:srgbClr val="7030A0"/>
                </a:solidFill>
              </a:rPr>
              <a:t>Demographics: </a:t>
            </a:r>
            <a:r>
              <a:rPr lang="en-US" sz="4800" dirty="0">
                <a:solidFill>
                  <a:srgbClr val="7030A0"/>
                </a:solidFill>
              </a:rPr>
              <a:t>Sex and Age</a:t>
            </a:r>
            <a:endParaRPr lang="en-CA" sz="4800" b="1" dirty="0">
              <a:solidFill>
                <a:srgbClr val="7030A0"/>
              </a:solidFill>
            </a:endParaRPr>
          </a:p>
        </p:txBody>
      </p:sp>
      <p:sp>
        <p:nvSpPr>
          <p:cNvPr id="6" name="TextBox 5">
            <a:extLst>
              <a:ext uri="{FF2B5EF4-FFF2-40B4-BE49-F238E27FC236}">
                <a16:creationId xmlns:a16="http://schemas.microsoft.com/office/drawing/2014/main" id="{17393D20-39C1-DA46-8971-12F150FC4652}"/>
              </a:ext>
            </a:extLst>
          </p:cNvPr>
          <p:cNvSpPr txBox="1"/>
          <p:nvPr/>
        </p:nvSpPr>
        <p:spPr>
          <a:xfrm>
            <a:off x="393357" y="2024638"/>
            <a:ext cx="653640" cy="400110"/>
          </a:xfrm>
          <a:prstGeom prst="rect">
            <a:avLst/>
          </a:prstGeom>
          <a:noFill/>
        </p:spPr>
        <p:txBody>
          <a:bodyPr wrap="none" rtlCol="0">
            <a:spAutoFit/>
          </a:bodyPr>
          <a:lstStyle/>
          <a:p>
            <a:r>
              <a:rPr lang="en-CA" sz="2000" dirty="0">
                <a:solidFill>
                  <a:srgbClr val="7030A0"/>
                </a:solidFill>
              </a:rPr>
              <a:t>Sex</a:t>
            </a:r>
            <a:r>
              <a:rPr lang="en-CA" dirty="0">
                <a:solidFill>
                  <a:srgbClr val="7030A0"/>
                </a:solidFill>
              </a:rPr>
              <a:t>: </a:t>
            </a:r>
          </a:p>
        </p:txBody>
      </p:sp>
      <p:pic>
        <p:nvPicPr>
          <p:cNvPr id="4" name="Picture 12" descr="A circle chart showing the demographics of PROUD Project participants by sex. The left half of the circle is red, and labelled &quot;Female: 50.0%&quot;. The right half of the circle is labelled &quot;Male: 50.0%&quot;.">
            <a:extLst>
              <a:ext uri="{FF2B5EF4-FFF2-40B4-BE49-F238E27FC236}">
                <a16:creationId xmlns:a16="http://schemas.microsoft.com/office/drawing/2014/main" id="{E167E301-2C12-5748-9677-7821F74947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3357" y="2424746"/>
            <a:ext cx="5570962" cy="34447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6D8047-69C6-824F-ACA3-3AEBE78548E8}"/>
              </a:ext>
            </a:extLst>
          </p:cNvPr>
          <p:cNvSpPr txBox="1"/>
          <p:nvPr/>
        </p:nvSpPr>
        <p:spPr>
          <a:xfrm>
            <a:off x="6387250" y="2024638"/>
            <a:ext cx="706732" cy="400110"/>
          </a:xfrm>
          <a:prstGeom prst="rect">
            <a:avLst/>
          </a:prstGeom>
          <a:noFill/>
        </p:spPr>
        <p:txBody>
          <a:bodyPr wrap="none" rtlCol="0">
            <a:spAutoFit/>
          </a:bodyPr>
          <a:lstStyle/>
          <a:p>
            <a:r>
              <a:rPr lang="en-CA" sz="2000" dirty="0">
                <a:solidFill>
                  <a:srgbClr val="7030A0"/>
                </a:solidFill>
              </a:rPr>
              <a:t>Age: </a:t>
            </a:r>
          </a:p>
        </p:txBody>
      </p:sp>
      <p:pic>
        <p:nvPicPr>
          <p:cNvPr id="5" name="Picture 16" descr="A circle chart showing the demographics of PROUD Project participants by age. It is divided roughly into quarters. The top right section of the circle is blue, and is labelled &quot;25-34: 22%&quot;. The bottom right section of the circle is red, and is labelled &quot;35-44: 33%&quot;. The bottom left section of the circle is yellow and is labelled &quot;45-54: 28%&quot;. The top left section of the circle is green, and is labelled &quot;55-64: 17%&quot;.">
            <a:extLst>
              <a:ext uri="{FF2B5EF4-FFF2-40B4-BE49-F238E27FC236}">
                <a16:creationId xmlns:a16="http://schemas.microsoft.com/office/drawing/2014/main" id="{018F9832-E389-A54A-BCAE-5264F8A0B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250" y="2424746"/>
            <a:ext cx="5571343" cy="344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1799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9842</TotalTime>
  <Words>3101</Words>
  <Application>Microsoft Macintosh PowerPoint</Application>
  <PresentationFormat>Widescreen</PresentationFormat>
  <Paragraphs>280</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Eurostile</vt:lpstr>
      <vt:lpstr>Office Theme</vt:lpstr>
      <vt:lpstr>What Does Disability Inclusion Bring to the Workplace?  </vt:lpstr>
      <vt:lpstr>Easter Seals: About Us </vt:lpstr>
      <vt:lpstr>PRESENTERS</vt:lpstr>
      <vt:lpstr>What Works </vt:lpstr>
      <vt:lpstr>Research Team </vt:lpstr>
      <vt:lpstr>  Phenomenological Research Of Underrepresented Disabled  Adults in the Workforces of  Canada, the US, England, France and Belgium  </vt:lpstr>
      <vt:lpstr>PROUD Project Research Question </vt:lpstr>
      <vt:lpstr>The PROUD Project Activities</vt:lpstr>
      <vt:lpstr>Demographics: Sex and Age</vt:lpstr>
      <vt:lpstr>Demographics: Residence &amp; Education</vt:lpstr>
      <vt:lpstr>Early Findings What Works: What Employees Bring to the Workplace </vt:lpstr>
      <vt:lpstr>Education and Self-awareness</vt:lpstr>
      <vt:lpstr>Resourceful Problem-Solvers </vt:lpstr>
      <vt:lpstr>Flexibility and Adaptability</vt:lpstr>
      <vt:lpstr>Persistence and Resilience</vt:lpstr>
      <vt:lpstr>Social Support, Transportation, Housing </vt:lpstr>
      <vt:lpstr>Early Findings  What Works in Workplaces  </vt:lpstr>
      <vt:lpstr>Robust I.T. Resources </vt:lpstr>
      <vt:lpstr>Accommodations: Transportation &amp; Physical Environment</vt:lpstr>
      <vt:lpstr>Government &amp; Community Programs</vt:lpstr>
      <vt:lpstr>Leadership</vt:lpstr>
      <vt:lpstr>Lessons from COVID</vt:lpstr>
      <vt:lpstr>Concluding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Works </dc:title>
  <dc:creator>Chloe G.K. Atkins</dc:creator>
  <cp:lastModifiedBy>Isabelle Ava-Pointon</cp:lastModifiedBy>
  <cp:revision>183</cp:revision>
  <dcterms:created xsi:type="dcterms:W3CDTF">2021-05-24T17:33:32Z</dcterms:created>
  <dcterms:modified xsi:type="dcterms:W3CDTF">2021-09-03T19:57:07Z</dcterms:modified>
</cp:coreProperties>
</file>